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33"/>
  </p:notesMasterIdLst>
  <p:sldIdLst>
    <p:sldId id="256" r:id="rId2"/>
    <p:sldId id="257" r:id="rId3"/>
    <p:sldId id="283" r:id="rId4"/>
    <p:sldId id="297" r:id="rId5"/>
    <p:sldId id="298" r:id="rId6"/>
    <p:sldId id="299" r:id="rId7"/>
    <p:sldId id="301" r:id="rId8"/>
    <p:sldId id="302" r:id="rId9"/>
    <p:sldId id="300" r:id="rId10"/>
    <p:sldId id="303" r:id="rId11"/>
    <p:sldId id="322" r:id="rId12"/>
    <p:sldId id="263" r:id="rId13"/>
    <p:sldId id="265" r:id="rId14"/>
    <p:sldId id="294" r:id="rId15"/>
    <p:sldId id="318" r:id="rId16"/>
    <p:sldId id="282" r:id="rId17"/>
    <p:sldId id="304" r:id="rId18"/>
    <p:sldId id="305" r:id="rId19"/>
    <p:sldId id="306" r:id="rId20"/>
    <p:sldId id="307" r:id="rId21"/>
    <p:sldId id="310" r:id="rId22"/>
    <p:sldId id="308" r:id="rId23"/>
    <p:sldId id="309" r:id="rId24"/>
    <p:sldId id="311" r:id="rId25"/>
    <p:sldId id="312" r:id="rId26"/>
    <p:sldId id="313" r:id="rId27"/>
    <p:sldId id="314" r:id="rId28"/>
    <p:sldId id="292" r:id="rId29"/>
    <p:sldId id="319" r:id="rId30"/>
    <p:sldId id="320" r:id="rId31"/>
    <p:sldId id="32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8DD7C6-E85C-9549-811F-B78B5D376202}">
          <p14:sldIdLst>
            <p14:sldId id="256"/>
            <p14:sldId id="257"/>
            <p14:sldId id="283"/>
            <p14:sldId id="297"/>
            <p14:sldId id="298"/>
            <p14:sldId id="299"/>
            <p14:sldId id="301"/>
            <p14:sldId id="302"/>
            <p14:sldId id="300"/>
            <p14:sldId id="303"/>
            <p14:sldId id="322"/>
            <p14:sldId id="263"/>
            <p14:sldId id="265"/>
            <p14:sldId id="294"/>
            <p14:sldId id="318"/>
            <p14:sldId id="282"/>
            <p14:sldId id="304"/>
            <p14:sldId id="305"/>
            <p14:sldId id="306"/>
            <p14:sldId id="307"/>
            <p14:sldId id="310"/>
            <p14:sldId id="308"/>
            <p14:sldId id="309"/>
            <p14:sldId id="311"/>
            <p14:sldId id="312"/>
            <p14:sldId id="313"/>
            <p14:sldId id="314"/>
            <p14:sldId id="292"/>
            <p14:sldId id="319"/>
            <p14:sldId id="32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lum Ballard" initials="CB" lastIdx="1" clrIdx="0">
    <p:extLst>
      <p:ext uri="{19B8F6BF-5375-455C-9EA6-DF929625EA0E}">
        <p15:presenceInfo xmlns:p15="http://schemas.microsoft.com/office/powerpoint/2012/main" userId="f46a3bf249d3c4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800"/>
    <a:srgbClr val="D46A4C"/>
    <a:srgbClr val="6AB023"/>
    <a:srgbClr val="008142"/>
    <a:srgbClr val="FDBB30"/>
    <a:srgbClr val="FFFF00"/>
    <a:srgbClr val="DC241F"/>
    <a:srgbClr val="A3A3A3"/>
    <a:srgbClr val="0387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98"/>
    <p:restoredTop sz="93750"/>
  </p:normalViewPr>
  <p:slideViewPr>
    <p:cSldViewPr snapToGrid="0" snapToObjects="1">
      <p:cViewPr>
        <p:scale>
          <a:sx n="164" d="100"/>
          <a:sy n="164" d="100"/>
        </p:scale>
        <p:origin x="1016" y="128"/>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82675-4B3F-FC40-9A6E-DD0665562FB0}" type="datetimeFigureOut">
              <a:rPr lang="en-US" smtClean="0"/>
              <a:t>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0CED-F9EB-7540-A379-DA93A14E24BB}" type="slidenum">
              <a:rPr lang="en-US" smtClean="0"/>
              <a:t>‹#›</a:t>
            </a:fld>
            <a:endParaRPr lang="en-US"/>
          </a:p>
        </p:txBody>
      </p:sp>
    </p:spTree>
    <p:extLst>
      <p:ext uri="{BB962C8B-B14F-4D97-AF65-F5344CB8AC3E}">
        <p14:creationId xmlns:p14="http://schemas.microsoft.com/office/powerpoint/2010/main" val="228640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pic>
        <p:nvPicPr>
          <p:cNvPr id="1026" name="Picture 2" descr="http://www.talk-finance.co.uk/wp-content/uploads/2019/11/commons.jpeg">
            <a:extLst>
              <a:ext uri="{FF2B5EF4-FFF2-40B4-BE49-F238E27FC236}">
                <a16:creationId xmlns:a16="http://schemas.microsoft.com/office/drawing/2014/main" id="{89D83483-E234-144B-AAF3-7C5E2BBCEC0F}"/>
              </a:ext>
            </a:extLst>
          </p:cNvPr>
          <p:cNvPicPr>
            <a:picLocks noChangeAspect="1" noChangeArrowheads="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Effect>
                      <a14:brightnessContrast bright="25000" contrast="21000"/>
                    </a14:imgEffect>
                  </a14:imgLayer>
                </a14:imgProps>
              </a:ext>
              <a:ext uri="{28A0092B-C50C-407E-A947-70E740481C1C}">
                <a14:useLocalDpi xmlns:a14="http://schemas.microsoft.com/office/drawing/2010/main"/>
              </a:ext>
            </a:extLst>
          </a:blip>
          <a:srcRect/>
          <a:stretch/>
        </p:blipFill>
        <p:spPr bwMode="auto">
          <a:xfrm>
            <a:off x="3580079" y="0"/>
            <a:ext cx="8639503" cy="6858000"/>
          </a:xfrm>
          <a:prstGeom prst="rect">
            <a:avLst/>
          </a:prstGeom>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351E449-5087-FB47-9B9F-539470A15D6F}"/>
              </a:ext>
            </a:extLst>
          </p:cNvPr>
          <p:cNvGrpSpPr/>
          <p:nvPr userDrawn="1"/>
        </p:nvGrpSpPr>
        <p:grpSpPr>
          <a:xfrm rot="560293">
            <a:off x="4077958" y="-988791"/>
            <a:ext cx="8539772" cy="8468760"/>
            <a:chOff x="4151538" y="-4481"/>
            <a:chExt cx="8064408" cy="6865550"/>
          </a:xfrm>
        </p:grpSpPr>
        <p:sp>
          <p:nvSpPr>
            <p:cNvPr id="25" name="Rectangle 24">
              <a:extLst>
                <a:ext uri="{FF2B5EF4-FFF2-40B4-BE49-F238E27FC236}">
                  <a16:creationId xmlns:a16="http://schemas.microsoft.com/office/drawing/2014/main" id="{C7FBBA79-7E6E-3F48-BB79-5B953A272087}"/>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18DB38-448F-C443-94CA-AE153D432A9D}"/>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0A4ABD-F0C1-CC43-8785-F5CA686AE519}"/>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F8A2AFC-0BD0-6D41-A344-2307708CDD7E}"/>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a:off x="2519551" y="-367853"/>
            <a:ext cx="10611862" cy="8189851"/>
            <a:chOff x="2460124" y="-399910"/>
            <a:chExt cx="11412372" cy="8807656"/>
          </a:xfrm>
        </p:grpSpPr>
        <p:sp>
          <p:nvSpPr>
            <p:cNvPr id="13" name="Right Triangle 12">
              <a:extLst>
                <a:ext uri="{FF2B5EF4-FFF2-40B4-BE49-F238E27FC236}">
                  <a16:creationId xmlns:a16="http://schemas.microsoft.com/office/drawing/2014/main" id="{1CFB70A9-52A0-FB4D-83CA-8B0F025446C0}"/>
                </a:ext>
              </a:extLst>
            </p:cNvPr>
            <p:cNvSpPr/>
            <p:nvPr userDrawn="1"/>
          </p:nvSpPr>
          <p:spPr>
            <a:xfrm flipH="1">
              <a:off x="10424842" y="6082300"/>
              <a:ext cx="1767158"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BBD8BFA5-5FB3-064D-84D2-527A2C2C1090}"/>
                </a:ext>
              </a:extLst>
            </p:cNvPr>
            <p:cNvSpPr/>
            <p:nvPr userDrawn="1"/>
          </p:nvSpPr>
          <p:spPr>
            <a:xfrm>
              <a:off x="2460124" y="4826139"/>
              <a:ext cx="2052431" cy="25448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4302299" y="-1110309"/>
              <a:ext cx="1767158" cy="397096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628BDD43-B188-BF4F-B847-3533E52E6BF1}"/>
                </a:ext>
              </a:extLst>
            </p:cNvPr>
            <p:cNvSpPr/>
            <p:nvPr userDrawn="1"/>
          </p:nvSpPr>
          <p:spPr>
            <a:xfrm flipH="1" flipV="1">
              <a:off x="11715937" y="-15101"/>
              <a:ext cx="500009"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9928389">
              <a:off x="2966836" y="-399910"/>
              <a:ext cx="10905660" cy="8807656"/>
            </a:xfrm>
            <a:prstGeom prst="rect">
              <a:avLst/>
            </a:prstGeom>
          </p:spPr>
        </p:pic>
      </p:grpSp>
      <p:sp>
        <p:nvSpPr>
          <p:cNvPr id="22" name="Rectangle 21">
            <a:extLst>
              <a:ext uri="{FF2B5EF4-FFF2-40B4-BE49-F238E27FC236}">
                <a16:creationId xmlns:a16="http://schemas.microsoft.com/office/drawing/2014/main" id="{79791A6C-0BAD-1642-88BB-07226164CB8F}"/>
              </a:ext>
            </a:extLst>
          </p:cNvPr>
          <p:cNvSpPr/>
          <p:nvPr userDrawn="1"/>
        </p:nvSpPr>
        <p:spPr>
          <a:xfrm>
            <a:off x="0" y="0"/>
            <a:ext cx="7622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46A650ED-EEC3-D849-BE81-A0E29EEBFC8E}"/>
              </a:ext>
            </a:extLst>
          </p:cNvPr>
          <p:cNvSpPr/>
          <p:nvPr userDrawn="1"/>
        </p:nvSpPr>
        <p:spPr>
          <a:xfrm rot="5400000" flipV="1">
            <a:off x="11072586" y="449214"/>
            <a:ext cx="1643202" cy="6507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303612" y="597015"/>
            <a:ext cx="5556529" cy="2865096"/>
          </a:xfrm>
          <a:noFill/>
        </p:spPr>
        <p:txBody>
          <a:bodyPr anchor="b">
            <a:noAutofit/>
          </a:bodyPr>
          <a:lstStyle>
            <a:lvl1pPr algn="l">
              <a:lnSpc>
                <a:spcPct val="70000"/>
              </a:lnSpc>
              <a:defRPr sz="8000" b="1" i="1">
                <a:solidFill>
                  <a:schemeClr val="bg1"/>
                </a:solidFill>
                <a:effectLst/>
                <a:latin typeface="Barlow SemiBold" pitchFamily="2" charset="77"/>
              </a:defRPr>
            </a:lvl1pPr>
          </a:lstStyle>
          <a:p>
            <a:r>
              <a:rPr lang="en-US" dirty="0"/>
              <a:t>Click to edit Master title style</a:t>
            </a:r>
          </a:p>
        </p:txBody>
      </p:sp>
      <p:sp>
        <p:nvSpPr>
          <p:cNvPr id="3" name="Subtitle 2"/>
          <p:cNvSpPr>
            <a:spLocks noGrp="1"/>
          </p:cNvSpPr>
          <p:nvPr userDrawn="1">
            <p:ph type="subTitle" idx="1"/>
          </p:nvPr>
        </p:nvSpPr>
        <p:spPr>
          <a:xfrm>
            <a:off x="303611" y="3538311"/>
            <a:ext cx="3693036" cy="850693"/>
          </a:xfrm>
        </p:spPr>
        <p:txBody>
          <a:bodyPr/>
          <a:lstStyle>
            <a:lvl1pPr marL="0" indent="0" algn="l">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Right Triangle 22">
            <a:extLst>
              <a:ext uri="{FF2B5EF4-FFF2-40B4-BE49-F238E27FC236}">
                <a16:creationId xmlns:a16="http://schemas.microsoft.com/office/drawing/2014/main" id="{D31DBC15-67D5-F340-9F71-D16A7113871E}"/>
              </a:ext>
            </a:extLst>
          </p:cNvPr>
          <p:cNvSpPr/>
          <p:nvPr userDrawn="1"/>
        </p:nvSpPr>
        <p:spPr>
          <a:xfrm rot="5400000" flipH="1" flipV="1">
            <a:off x="10880398" y="5571356"/>
            <a:ext cx="956388" cy="177582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64416"/>
      </p:ext>
    </p:extLst>
  </p:cSld>
  <p:clrMapOvr>
    <a:masterClrMapping/>
  </p:clrMapOvr>
  <p:transition>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65099" y="1039660"/>
            <a:ext cx="11556787"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715617" y="6418980"/>
            <a:ext cx="11072255" cy="365125"/>
          </a:xfrm>
          <a:prstGeom prst="rect">
            <a:avLst/>
          </a:prstGeom>
        </p:spPr>
        <p:txBody>
          <a:bodyPr/>
          <a:lstStyle>
            <a:lvl1pPr>
              <a:defRPr sz="1400">
                <a:solidFill>
                  <a:schemeClr val="bg1"/>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pic>
        <p:nvPicPr>
          <p:cNvPr id="10" name="Picture 9">
            <a:extLst>
              <a:ext uri="{FF2B5EF4-FFF2-40B4-BE49-F238E27FC236}">
                <a16:creationId xmlns:a16="http://schemas.microsoft.com/office/drawing/2014/main" id="{A8EE19CC-AA89-C44E-A5C8-74E5C39F69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Tree>
    <p:extLst>
      <p:ext uri="{BB962C8B-B14F-4D97-AF65-F5344CB8AC3E}">
        <p14:creationId xmlns:p14="http://schemas.microsoft.com/office/powerpoint/2010/main" val="962583269"/>
      </p:ext>
    </p:extLst>
  </p:cSld>
  <p:clrMapOvr>
    <a:masterClrMapping/>
  </p:clrMapOvr>
  <p:transition>
    <p:cover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Tree>
    <p:extLst>
      <p:ext uri="{BB962C8B-B14F-4D97-AF65-F5344CB8AC3E}">
        <p14:creationId xmlns:p14="http://schemas.microsoft.com/office/powerpoint/2010/main" val="3639939969"/>
      </p:ext>
    </p:extLst>
  </p:cSld>
  <p:clrMapOvr>
    <a:masterClrMapping/>
  </p:clrMapOvr>
  <p:transition>
    <p:cover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841411E6-99ED-4247-B043-1CF3A9CF3C7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866047008"/>
      </p:ext>
    </p:extLst>
  </p:cSld>
  <p:clrMapOvr>
    <a:masterClrMapping/>
  </p:clrMapOvr>
  <p:transition>
    <p:cover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3"/>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F27ACE17-2141-AA43-841A-6C1E876E6CAE}"/>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2379720396"/>
      </p:ext>
    </p:extLst>
  </p:cSld>
  <p:clrMapOvr>
    <a:masterClrMapping/>
  </p:clrMapOvr>
  <p:transition>
    <p:cover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tx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5B9E0BEF-A4CA-394E-9BD5-35186FD32855}"/>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189696725"/>
      </p:ext>
    </p:extLst>
  </p:cSld>
  <p:clrMapOvr>
    <a:masterClrMapping/>
  </p:clrMapOvr>
  <p:transition>
    <p:cover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4"/>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CFD038C9-8384-8A43-AC0E-F4A17B0C50E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262138880"/>
      </p:ext>
    </p:extLst>
  </p:cSld>
  <p:clrMapOvr>
    <a:masterClrMapping/>
  </p:clrMapOvr>
  <p:transition>
    <p:cover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1D3F4-7CD5-FE44-83A4-276A75C56A7C}"/>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flipH="1">
            <a:off x="-143118" y="6908"/>
            <a:ext cx="8719558" cy="6858000"/>
          </a:xfrm>
          <a:prstGeom prst="rect">
            <a:avLst/>
          </a:prstGeom>
        </p:spPr>
      </p:pic>
      <p:grpSp>
        <p:nvGrpSpPr>
          <p:cNvPr id="20" name="Group 19">
            <a:extLst>
              <a:ext uri="{FF2B5EF4-FFF2-40B4-BE49-F238E27FC236}">
                <a16:creationId xmlns:a16="http://schemas.microsoft.com/office/drawing/2014/main" id="{4A73FC48-CD8F-1247-9D5F-755706CD191D}"/>
              </a:ext>
            </a:extLst>
          </p:cNvPr>
          <p:cNvGrpSpPr/>
          <p:nvPr userDrawn="1"/>
        </p:nvGrpSpPr>
        <p:grpSpPr>
          <a:xfrm rot="20358087">
            <a:off x="-546500" y="-547670"/>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rot="5400000">
            <a:off x="-948724" y="-938396"/>
            <a:ext cx="9764889" cy="9361063"/>
            <a:chOff x="3383882" y="-1666761"/>
            <a:chExt cx="9764889" cy="9361063"/>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9928389">
              <a:off x="3383882" y="-192042"/>
              <a:ext cx="9764889" cy="7886344"/>
            </a:xfrm>
            <a:prstGeom prst="rect">
              <a:avLst/>
            </a:prstGeom>
          </p:spPr>
        </p:pic>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5815859" y="-2983112"/>
              <a:ext cx="3020500" cy="56532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userDrawn="1">
            <p:ph type="ctrTitle"/>
          </p:nvPr>
        </p:nvSpPr>
        <p:spPr>
          <a:xfrm>
            <a:off x="6317678" y="330093"/>
            <a:ext cx="5556529" cy="2865096"/>
          </a:xfrm>
          <a:noFill/>
        </p:spPr>
        <p:txBody>
          <a:bodyPr anchor="b">
            <a:noAutofit/>
          </a:bodyPr>
          <a:lstStyle>
            <a:lvl1pPr algn="r">
              <a:lnSpc>
                <a:spcPct val="70000"/>
              </a:lnSpc>
              <a:defRPr sz="8000" b="0" i="1">
                <a:solidFill>
                  <a:schemeClr val="bg1"/>
                </a:solidFill>
                <a:effectLst/>
                <a:latin typeface="Barlow Light" pitchFamily="2" charset="77"/>
              </a:defRPr>
            </a:lvl1pPr>
          </a:lstStyle>
          <a:p>
            <a:r>
              <a:rPr lang="en-US" dirty="0"/>
              <a:t>Click to edit Master title style</a:t>
            </a:r>
          </a:p>
        </p:txBody>
      </p:sp>
      <p:sp>
        <p:nvSpPr>
          <p:cNvPr id="3" name="Subtitle 2"/>
          <p:cNvSpPr>
            <a:spLocks noGrp="1"/>
          </p:cNvSpPr>
          <p:nvPr userDrawn="1">
            <p:ph type="subTitle" idx="1"/>
          </p:nvPr>
        </p:nvSpPr>
        <p:spPr>
          <a:xfrm>
            <a:off x="8181171" y="3271389"/>
            <a:ext cx="3693036" cy="850693"/>
          </a:xfrm>
        </p:spPr>
        <p:txBody>
          <a:bodyPr/>
          <a:lstStyle>
            <a:lvl1pPr marL="0" indent="0" algn="r">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Right Triangle 18">
            <a:extLst>
              <a:ext uri="{FF2B5EF4-FFF2-40B4-BE49-F238E27FC236}">
                <a16:creationId xmlns:a16="http://schemas.microsoft.com/office/drawing/2014/main" id="{BDDFCFFA-BC3F-FC4B-B837-50CC7FFBDC7D}"/>
              </a:ext>
            </a:extLst>
          </p:cNvPr>
          <p:cNvSpPr/>
          <p:nvPr userDrawn="1"/>
        </p:nvSpPr>
        <p:spPr>
          <a:xfrm rot="16200000">
            <a:off x="7702351" y="5946387"/>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10B329F-D851-864F-BD6C-37E8D2A3834B}"/>
              </a:ext>
            </a:extLst>
          </p:cNvPr>
          <p:cNvSpPr/>
          <p:nvPr userDrawn="1"/>
        </p:nvSpPr>
        <p:spPr>
          <a:xfrm>
            <a:off x="-143118" y="5560952"/>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61847"/>
      </p:ext>
    </p:extLst>
  </p:cSld>
  <p:clrMapOvr>
    <a:masterClrMapping/>
  </p:clrMapOvr>
  <p:transition>
    <p:cover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596" y="288099"/>
            <a:ext cx="9863203" cy="10396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90596" y="1508760"/>
            <a:ext cx="9863203" cy="46682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16537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9" r:id="rId3"/>
    <p:sldLayoutId id="2147483667" r:id="rId4"/>
    <p:sldLayoutId id="2147483664" r:id="rId5"/>
    <p:sldLayoutId id="2147483666" r:id="rId6"/>
    <p:sldLayoutId id="2147483665" r:id="rId7"/>
    <p:sldLayoutId id="2147483668" r:id="rId8"/>
  </p:sldLayoutIdLst>
  <p:transition>
    <p:cover dir="u"/>
  </p:transition>
  <p:hf hdr="0" ftr="0" dt="0"/>
  <p:txStyles>
    <p:titleStyle>
      <a:lvl1pPr algn="l" defTabSz="914400" rtl="0" eaLnBrk="1" latinLnBrk="0" hangingPunct="1">
        <a:lnSpc>
          <a:spcPct val="90000"/>
        </a:lnSpc>
        <a:spcBef>
          <a:spcPct val="0"/>
        </a:spcBef>
        <a:buNone/>
        <a:defRPr sz="3200" b="1" i="1" kern="1200">
          <a:solidFill>
            <a:schemeClr val="accent1"/>
          </a:solidFill>
          <a:latin typeface="Barlow ExtraLight" pitchFamily="2" charset="77"/>
          <a:ea typeface="+mj-ea"/>
          <a:cs typeface="+mj-cs"/>
        </a:defRPr>
      </a:lvl1pPr>
    </p:titleStyle>
    <p:body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commonslibrary.parliament.uk/local-data-browse-by-topic/"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ougov.co.uk/uk-general-election-2019"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D3770E-C1F5-1B4A-BB81-5160DAF5BCF4}"/>
              </a:ext>
            </a:extLst>
          </p:cNvPr>
          <p:cNvSpPr>
            <a:spLocks noGrp="1"/>
          </p:cNvSpPr>
          <p:nvPr>
            <p:ph type="subTitle" idx="1"/>
          </p:nvPr>
        </p:nvSpPr>
        <p:spPr>
          <a:xfrm>
            <a:off x="303611" y="3538311"/>
            <a:ext cx="2465716" cy="1891645"/>
          </a:xfrm>
        </p:spPr>
        <p:txBody>
          <a:bodyPr>
            <a:normAutofit/>
          </a:bodyPr>
          <a:lstStyle/>
          <a:p>
            <a:r>
              <a:rPr lang="en-US" dirty="0">
                <a:solidFill>
                  <a:schemeClr val="accent5"/>
                </a:solidFill>
              </a:rPr>
              <a:t>United Kingdom 2019 General Election</a:t>
            </a:r>
          </a:p>
        </p:txBody>
      </p:sp>
      <p:sp>
        <p:nvSpPr>
          <p:cNvPr id="5" name="Title 4">
            <a:extLst>
              <a:ext uri="{FF2B5EF4-FFF2-40B4-BE49-F238E27FC236}">
                <a16:creationId xmlns:a16="http://schemas.microsoft.com/office/drawing/2014/main" id="{C2168225-5E2A-DC49-89D2-03157B4AFF6B}"/>
              </a:ext>
            </a:extLst>
          </p:cNvPr>
          <p:cNvSpPr>
            <a:spLocks noGrp="1"/>
          </p:cNvSpPr>
          <p:nvPr>
            <p:ph type="ctrTitle"/>
          </p:nvPr>
        </p:nvSpPr>
        <p:spPr/>
        <p:txBody>
          <a:bodyPr/>
          <a:lstStyle/>
          <a:p>
            <a:r>
              <a:rPr lang="en-US" dirty="0"/>
              <a:t>Section 5 Project</a:t>
            </a:r>
          </a:p>
        </p:txBody>
      </p:sp>
      <p:pic>
        <p:nvPicPr>
          <p:cNvPr id="1026" name="Picture 2" descr="Image result for flatiron school logo">
            <a:extLst>
              <a:ext uri="{FF2B5EF4-FFF2-40B4-BE49-F238E27FC236}">
                <a16:creationId xmlns:a16="http://schemas.microsoft.com/office/drawing/2014/main" id="{79CBF61D-4358-0040-968C-EB7410DB3B47}"/>
              </a:ext>
            </a:extLst>
          </p:cNvPr>
          <p:cNvPicPr>
            <a:picLocks noChangeAspect="1" noChangeArrowheads="1"/>
          </p:cNvPicPr>
          <p:nvPr/>
        </p:nvPicPr>
        <p:blipFill>
          <a:blip r:embed="rId2" cstate="hqprint">
            <a:biLevel thresh="25000"/>
            <a:extLst>
              <a:ext uri="{28A0092B-C50C-407E-A947-70E740481C1C}">
                <a14:useLocalDpi xmlns:a14="http://schemas.microsoft.com/office/drawing/2010/main"/>
              </a:ext>
            </a:extLst>
          </a:blip>
          <a:srcRect/>
          <a:stretch>
            <a:fillRect/>
          </a:stretch>
        </p:blipFill>
        <p:spPr bwMode="auto">
          <a:xfrm>
            <a:off x="177282" y="5523723"/>
            <a:ext cx="2078279" cy="116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89056"/>
      </p:ext>
    </p:extLst>
  </p:cSld>
  <p:clrMapOvr>
    <a:masterClrMapping/>
  </p:clrMapOvr>
  <p:transition>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881A6CC-79FC-7B42-93E6-F62B34C39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379" y="640387"/>
            <a:ext cx="4819507" cy="5778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Explaining the model’s decisions</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9</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9" y="1039660"/>
            <a:ext cx="5006816" cy="5505519"/>
          </a:xfrm>
        </p:spPr>
        <p:txBody>
          <a:bodyPr>
            <a:normAutofit lnSpcReduction="10000"/>
          </a:bodyPr>
          <a:lstStyle/>
          <a:p>
            <a:pPr marL="0" indent="0">
              <a:spcBef>
                <a:spcPts val="1800"/>
              </a:spcBef>
              <a:spcAft>
                <a:spcPts val="0"/>
              </a:spcAft>
              <a:buNone/>
            </a:pPr>
            <a:r>
              <a:rPr lang="en-GB" sz="2400" dirty="0"/>
              <a:t>CB91 used ’Permutation Importance’ to see which factors had the biggest impact on the model:</a:t>
            </a:r>
          </a:p>
          <a:p>
            <a:pPr>
              <a:spcBef>
                <a:spcPts val="1800"/>
              </a:spcBef>
              <a:spcAft>
                <a:spcPts val="0"/>
              </a:spcAft>
            </a:pPr>
            <a:r>
              <a:rPr lang="en-GB" sz="2400" dirty="0">
                <a:solidFill>
                  <a:schemeClr val="accent1"/>
                </a:solidFill>
              </a:rPr>
              <a:t>For each feature in turn, shuffle the values for each constituency</a:t>
            </a:r>
          </a:p>
          <a:p>
            <a:pPr>
              <a:spcBef>
                <a:spcPts val="1800"/>
              </a:spcBef>
              <a:spcAft>
                <a:spcPts val="0"/>
              </a:spcAft>
            </a:pPr>
            <a:r>
              <a:rPr lang="en-GB" sz="2400" dirty="0">
                <a:solidFill>
                  <a:schemeClr val="accent1"/>
                </a:solidFill>
              </a:rPr>
              <a:t>Re-run the data through the model and see how much the model’s accuracy decreases</a:t>
            </a:r>
          </a:p>
          <a:p>
            <a:pPr>
              <a:spcBef>
                <a:spcPts val="1800"/>
              </a:spcBef>
              <a:spcAft>
                <a:spcPts val="0"/>
              </a:spcAft>
            </a:pPr>
            <a:r>
              <a:rPr lang="en-GB" sz="2400" dirty="0">
                <a:solidFill>
                  <a:schemeClr val="accent1"/>
                </a:solidFill>
              </a:rPr>
              <a:t>This procedure breaks the relationship between each feature and the seat type, thus the drop in accuracy is indicative of how much the model depends on that feature</a:t>
            </a:r>
            <a:endParaRPr lang="en-US" sz="2400" dirty="0">
              <a:solidFill>
                <a:schemeClr val="accent1"/>
              </a:solidFill>
            </a:endParaRPr>
          </a:p>
        </p:txBody>
      </p:sp>
    </p:spTree>
    <p:extLst>
      <p:ext uri="{BB962C8B-B14F-4D97-AF65-F5344CB8AC3E}">
        <p14:creationId xmlns:p14="http://schemas.microsoft.com/office/powerpoint/2010/main" val="1489258255"/>
      </p:ext>
    </p:extLst>
  </p:cSld>
  <p:clrMapOvr>
    <a:masterClrMapping/>
  </p:clrMapOvr>
  <p:transition>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D902-F497-664C-A8F0-A9ECEA2AEE38}"/>
              </a:ext>
            </a:extLst>
          </p:cNvPr>
          <p:cNvSpPr>
            <a:spLocks noGrp="1"/>
          </p:cNvSpPr>
          <p:nvPr>
            <p:ph type="title"/>
          </p:nvPr>
        </p:nvSpPr>
        <p:spPr/>
        <p:txBody>
          <a:bodyPr/>
          <a:lstStyle/>
          <a:p>
            <a:r>
              <a:rPr lang="en-GB" dirty="0"/>
              <a:t>Analysing important features</a:t>
            </a:r>
          </a:p>
        </p:txBody>
      </p:sp>
      <p:sp>
        <p:nvSpPr>
          <p:cNvPr id="4" name="Slide Number Placeholder 3">
            <a:extLst>
              <a:ext uri="{FF2B5EF4-FFF2-40B4-BE49-F238E27FC236}">
                <a16:creationId xmlns:a16="http://schemas.microsoft.com/office/drawing/2014/main" id="{18F502F1-EE6C-A641-83EB-5A8D8A2F75A3}"/>
              </a:ext>
            </a:extLst>
          </p:cNvPr>
          <p:cNvSpPr>
            <a:spLocks noGrp="1"/>
          </p:cNvSpPr>
          <p:nvPr>
            <p:ph type="sldNum" sz="quarter" idx="12"/>
          </p:nvPr>
        </p:nvSpPr>
        <p:spPr/>
        <p:txBody>
          <a:bodyPr/>
          <a:lstStyle/>
          <a:p>
            <a:fld id="{8E8172A1-F9DC-4C46-BE7C-DD506D7316EF}" type="slidenum">
              <a:rPr lang="en-US" smtClean="0"/>
              <a:pPr/>
              <a:t>10</a:t>
            </a:fld>
            <a:endParaRPr lang="en-US" dirty="0"/>
          </a:p>
        </p:txBody>
      </p:sp>
      <p:grpSp>
        <p:nvGrpSpPr>
          <p:cNvPr id="5" name="Group 4">
            <a:extLst>
              <a:ext uri="{FF2B5EF4-FFF2-40B4-BE49-F238E27FC236}">
                <a16:creationId xmlns:a16="http://schemas.microsoft.com/office/drawing/2014/main" id="{8D39E5DF-1552-C845-AE9E-44A482D24061}"/>
              </a:ext>
            </a:extLst>
          </p:cNvPr>
          <p:cNvGrpSpPr/>
          <p:nvPr/>
        </p:nvGrpSpPr>
        <p:grpSpPr>
          <a:xfrm>
            <a:off x="6197404" y="1201739"/>
            <a:ext cx="5624482" cy="3791367"/>
            <a:chOff x="4663401" y="1346117"/>
            <a:chExt cx="7320492" cy="4934618"/>
          </a:xfrm>
        </p:grpSpPr>
        <p:pic>
          <p:nvPicPr>
            <p:cNvPr id="7174" name="Picture 6">
              <a:extLst>
                <a:ext uri="{FF2B5EF4-FFF2-40B4-BE49-F238E27FC236}">
                  <a16:creationId xmlns:a16="http://schemas.microsoft.com/office/drawing/2014/main" id="{F7DA66FB-C9A8-F540-87DC-FB946E6DC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401" y="1346117"/>
              <a:ext cx="2299207" cy="493461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6F5EF19A-92D2-524E-8913-267F063B6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981" y="1352014"/>
              <a:ext cx="2393950" cy="492872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AFA1B800-2629-1B48-84F3-A7618844B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1305" y="1346117"/>
              <a:ext cx="2342588" cy="493461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ontent Placeholder 1">
            <a:extLst>
              <a:ext uri="{FF2B5EF4-FFF2-40B4-BE49-F238E27FC236}">
                <a16:creationId xmlns:a16="http://schemas.microsoft.com/office/drawing/2014/main" id="{42E00F79-5114-1846-BA2B-B2B9DEBCFAFB}"/>
              </a:ext>
            </a:extLst>
          </p:cNvPr>
          <p:cNvSpPr>
            <a:spLocks noGrp="1"/>
          </p:cNvSpPr>
          <p:nvPr>
            <p:ph idx="1"/>
          </p:nvPr>
        </p:nvSpPr>
        <p:spPr>
          <a:xfrm>
            <a:off x="1815088" y="1039660"/>
            <a:ext cx="4176637" cy="5505519"/>
          </a:xfrm>
        </p:spPr>
        <p:txBody>
          <a:bodyPr>
            <a:normAutofit/>
          </a:bodyPr>
          <a:lstStyle/>
          <a:p>
            <a:r>
              <a:rPr lang="en-GB" sz="2000" dirty="0"/>
              <a:t>The seats that Labour was competitive in cover a very wide range of values</a:t>
            </a:r>
          </a:p>
          <a:p>
            <a:r>
              <a:rPr lang="en-GB" sz="2000" dirty="0"/>
              <a:t>Thus, a single policy position would have failed to appease all potential Labour voters simultaneously</a:t>
            </a:r>
          </a:p>
          <a:p>
            <a:r>
              <a:rPr lang="en-GB" sz="2000" dirty="0"/>
              <a:t>The Labour / Conservative marginal seats look much more similar to safe Conservative seats than to safe Labour seats</a:t>
            </a:r>
          </a:p>
          <a:p>
            <a:r>
              <a:rPr lang="en-GB" sz="2000" dirty="0"/>
              <a:t>Thus, the Conservatives were able to have more focussed policy, without the risk of alienating either its core base, or its potential voters in Labour marginals</a:t>
            </a:r>
          </a:p>
        </p:txBody>
      </p:sp>
      <p:sp>
        <p:nvSpPr>
          <p:cNvPr id="12" name="Rectangular Callout 11">
            <a:extLst>
              <a:ext uri="{FF2B5EF4-FFF2-40B4-BE49-F238E27FC236}">
                <a16:creationId xmlns:a16="http://schemas.microsoft.com/office/drawing/2014/main" id="{8A53E050-62B2-5048-91A6-F55958EC9800}"/>
              </a:ext>
            </a:extLst>
          </p:cNvPr>
          <p:cNvSpPr/>
          <p:nvPr/>
        </p:nvSpPr>
        <p:spPr>
          <a:xfrm>
            <a:off x="6570384" y="5401133"/>
            <a:ext cx="5076184" cy="759035"/>
          </a:xfrm>
          <a:prstGeom prst="wedgeRectCallout">
            <a:avLst>
              <a:gd name="adj1" fmla="val -22599"/>
              <a:gd name="adj2" fmla="val -83941"/>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400" i="1" dirty="0">
                <a:solidFill>
                  <a:schemeClr val="accent1"/>
                </a:solidFill>
                <a:latin typeface="Barlow" pitchFamily="2" charset="77"/>
              </a:rPr>
              <a:t>Three of the most important features, as identified by the Permutation Importance exercise on the previous page</a:t>
            </a:r>
          </a:p>
        </p:txBody>
      </p:sp>
    </p:spTree>
    <p:extLst>
      <p:ext uri="{BB962C8B-B14F-4D97-AF65-F5344CB8AC3E}">
        <p14:creationId xmlns:p14="http://schemas.microsoft.com/office/powerpoint/2010/main" val="2487933742"/>
      </p:ext>
    </p:extLst>
  </p:cSld>
  <p:clrMapOvr>
    <a:masterClrMapping/>
  </p:clrMapOvr>
  <p:transition>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www.armaghi.com/wp-content/uploads/2019/05/Polling-station-local-elections.jpg">
            <a:extLst>
              <a:ext uri="{FF2B5EF4-FFF2-40B4-BE49-F238E27FC236}">
                <a16:creationId xmlns:a16="http://schemas.microsoft.com/office/drawing/2014/main" id="{31784F58-4C4F-1640-A126-471CB7638655}"/>
              </a:ext>
            </a:extLst>
          </p:cNvPr>
          <p:cNvPicPr>
            <a:picLocks noChangeAspect="1" noChangeArrowheads="1"/>
          </p:cNvPicPr>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8900159" y="-1"/>
            <a:ext cx="3291841"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562D40E-3B72-F248-9E88-76F1D187877C}"/>
              </a:ext>
            </a:extLst>
          </p:cNvPr>
          <p:cNvSpPr>
            <a:spLocks noGrp="1"/>
          </p:cNvSpPr>
          <p:nvPr>
            <p:ph type="title"/>
          </p:nvPr>
        </p:nvSpPr>
        <p:spPr/>
        <p:txBody>
          <a:bodyPr/>
          <a:lstStyle/>
          <a:p>
            <a:r>
              <a:rPr lang="en-US" dirty="0"/>
              <a:t>Possible next steps</a:t>
            </a:r>
          </a:p>
        </p:txBody>
      </p:sp>
      <p:sp>
        <p:nvSpPr>
          <p:cNvPr id="4" name="Slide Number Placeholder 3">
            <a:extLst>
              <a:ext uri="{FF2B5EF4-FFF2-40B4-BE49-F238E27FC236}">
                <a16:creationId xmlns:a16="http://schemas.microsoft.com/office/drawing/2014/main" id="{D2BF90C8-EE4C-3646-8E96-ED9E746E1EE7}"/>
              </a:ext>
            </a:extLst>
          </p:cNvPr>
          <p:cNvSpPr>
            <a:spLocks noGrp="1"/>
          </p:cNvSpPr>
          <p:nvPr>
            <p:ph type="sldNum" sz="quarter" idx="12"/>
          </p:nvPr>
        </p:nvSpPr>
        <p:spPr/>
        <p:txBody>
          <a:bodyPr/>
          <a:lstStyle/>
          <a:p>
            <a:fld id="{8E8172A1-F9DC-4C46-BE7C-DD506D7316EF}" type="slidenum">
              <a:rPr lang="en-US" smtClean="0"/>
              <a:pPr/>
              <a:t>11</a:t>
            </a:fld>
            <a:endParaRPr lang="en-US" dirty="0"/>
          </a:p>
        </p:txBody>
      </p:sp>
      <p:sp>
        <p:nvSpPr>
          <p:cNvPr id="10" name="Rectangle 9">
            <a:extLst>
              <a:ext uri="{FF2B5EF4-FFF2-40B4-BE49-F238E27FC236}">
                <a16:creationId xmlns:a16="http://schemas.microsoft.com/office/drawing/2014/main" id="{C0A11E62-65F7-E448-9605-6CA6AFE77E91}"/>
              </a:ext>
            </a:extLst>
          </p:cNvPr>
          <p:cNvSpPr/>
          <p:nvPr/>
        </p:nvSpPr>
        <p:spPr>
          <a:xfrm>
            <a:off x="8151406" y="0"/>
            <a:ext cx="2677703"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A4180CC-B588-D54C-9813-1B6DB4709923}"/>
              </a:ext>
            </a:extLst>
          </p:cNvPr>
          <p:cNvSpPr>
            <a:spLocks noGrp="1"/>
          </p:cNvSpPr>
          <p:nvPr>
            <p:ph idx="1"/>
          </p:nvPr>
        </p:nvSpPr>
        <p:spPr>
          <a:xfrm>
            <a:off x="1815086" y="1039660"/>
            <a:ext cx="6401635" cy="5137303"/>
          </a:xfrm>
        </p:spPr>
        <p:txBody>
          <a:bodyPr/>
          <a:lstStyle/>
          <a:p>
            <a:pPr marL="0" indent="0">
              <a:buNone/>
            </a:pPr>
            <a:r>
              <a:rPr lang="en-US" dirty="0"/>
              <a:t>There are further steps we could take to improve the analysis. We could:</a:t>
            </a:r>
          </a:p>
          <a:p>
            <a:pPr lvl="1">
              <a:spcBef>
                <a:spcPts val="600"/>
              </a:spcBef>
              <a:buFont typeface="System Font Regular"/>
              <a:buChar char="-"/>
            </a:pPr>
            <a:r>
              <a:rPr lang="en-US" dirty="0">
                <a:solidFill>
                  <a:schemeClr val="accent1"/>
                </a:solidFill>
              </a:rPr>
              <a:t>Go into more detail across a full range of marginal constituencies</a:t>
            </a:r>
          </a:p>
          <a:p>
            <a:pPr lvl="1">
              <a:spcBef>
                <a:spcPts val="600"/>
              </a:spcBef>
              <a:buFont typeface="System Font Regular"/>
              <a:buChar char="-"/>
            </a:pPr>
            <a:r>
              <a:rPr lang="en-US" dirty="0">
                <a:solidFill>
                  <a:schemeClr val="accent1"/>
                </a:solidFill>
              </a:rPr>
              <a:t>Investigate feature importance with other libraries, e.g. LIME</a:t>
            </a:r>
          </a:p>
          <a:p>
            <a:pPr lvl="1">
              <a:spcBef>
                <a:spcPts val="600"/>
              </a:spcBef>
              <a:buFont typeface="System Font Regular"/>
              <a:buChar char="-"/>
            </a:pPr>
            <a:r>
              <a:rPr lang="en-US" dirty="0">
                <a:solidFill>
                  <a:schemeClr val="accent1"/>
                </a:solidFill>
              </a:rPr>
              <a:t>Re-run analysis against final results from 2019 general election</a:t>
            </a:r>
          </a:p>
          <a:p>
            <a:pPr lvl="1">
              <a:spcBef>
                <a:spcPts val="600"/>
              </a:spcBef>
              <a:buFont typeface="System Font Regular"/>
              <a:buChar char="-"/>
            </a:pPr>
            <a:r>
              <a:rPr lang="en-US" dirty="0">
                <a:solidFill>
                  <a:schemeClr val="accent1"/>
                </a:solidFill>
              </a:rPr>
              <a:t>Improve the accuracy of the feature dataset following the 2021 census</a:t>
            </a:r>
          </a:p>
        </p:txBody>
      </p:sp>
      <p:sp>
        <p:nvSpPr>
          <p:cNvPr id="11" name="TextBox 10">
            <a:extLst>
              <a:ext uri="{FF2B5EF4-FFF2-40B4-BE49-F238E27FC236}">
                <a16:creationId xmlns:a16="http://schemas.microsoft.com/office/drawing/2014/main" id="{9E18B57F-F4C0-944A-88F5-5C8F052A86CB}"/>
              </a:ext>
            </a:extLst>
          </p:cNvPr>
          <p:cNvSpPr txBox="1"/>
          <p:nvPr/>
        </p:nvSpPr>
        <p:spPr>
          <a:xfrm>
            <a:off x="13540902" y="272374"/>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74646950"/>
      </p:ext>
    </p:extLst>
  </p:cSld>
  <p:clrMapOvr>
    <a:masterClrMapping/>
  </p:clrMapOvr>
  <p:transition>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F9A82-3456-C24B-8DE9-9C3E4FF052FF}"/>
              </a:ext>
            </a:extLst>
          </p:cNvPr>
          <p:cNvSpPr>
            <a:spLocks noGrp="1"/>
          </p:cNvSpPr>
          <p:nvPr>
            <p:ph type="ctrTitle"/>
          </p:nvPr>
        </p:nvSpPr>
        <p:spPr>
          <a:xfrm>
            <a:off x="7584141" y="330093"/>
            <a:ext cx="4290066" cy="2865096"/>
          </a:xfrm>
        </p:spPr>
        <p:txBody>
          <a:bodyPr/>
          <a:lstStyle/>
          <a:p>
            <a:r>
              <a:rPr lang="en-US" dirty="0"/>
              <a:t>Thank you for your time</a:t>
            </a:r>
          </a:p>
        </p:txBody>
      </p:sp>
      <p:sp>
        <p:nvSpPr>
          <p:cNvPr id="5" name="Content Placeholder 4">
            <a:extLst>
              <a:ext uri="{FF2B5EF4-FFF2-40B4-BE49-F238E27FC236}">
                <a16:creationId xmlns:a16="http://schemas.microsoft.com/office/drawing/2014/main" id="{469B6762-F3DF-714D-B9BB-711035BC6AA0}"/>
              </a:ext>
            </a:extLst>
          </p:cNvPr>
          <p:cNvSpPr>
            <a:spLocks noGrp="1"/>
          </p:cNvSpPr>
          <p:nvPr>
            <p:ph type="subTitle" idx="1"/>
          </p:nvPr>
        </p:nvSpPr>
        <p:spPr/>
        <p:txBody>
          <a:bodyPr>
            <a:normAutofit fontScale="77500" lnSpcReduction="20000"/>
          </a:bodyPr>
          <a:lstStyle/>
          <a:p>
            <a:r>
              <a:rPr lang="en-US" dirty="0"/>
              <a:t>Further detail on the model, and additional analysis of the dataset is included in further pages</a:t>
            </a:r>
          </a:p>
        </p:txBody>
      </p:sp>
    </p:spTree>
    <p:extLst>
      <p:ext uri="{BB962C8B-B14F-4D97-AF65-F5344CB8AC3E}">
        <p14:creationId xmlns:p14="http://schemas.microsoft.com/office/powerpoint/2010/main" val="3846815617"/>
      </p:ext>
    </p:extLst>
  </p:cSld>
  <p:clrMapOvr>
    <a:masterClrMapping/>
  </p:clrMapOvr>
  <p:transition>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Hierarchical agglomerated clustering – in more detail</a:t>
            </a:r>
          </a:p>
        </p:txBody>
      </p:sp>
      <p:sp>
        <p:nvSpPr>
          <p:cNvPr id="7" name="Content Placeholder 1">
            <a:extLst>
              <a:ext uri="{FF2B5EF4-FFF2-40B4-BE49-F238E27FC236}">
                <a16:creationId xmlns:a16="http://schemas.microsoft.com/office/drawing/2014/main" id="{ECCC7082-F2D9-8E40-AA35-6B16E64D445D}"/>
              </a:ext>
            </a:extLst>
          </p:cNvPr>
          <p:cNvSpPr>
            <a:spLocks noGrp="1"/>
          </p:cNvSpPr>
          <p:nvPr>
            <p:ph idx="1"/>
          </p:nvPr>
        </p:nvSpPr>
        <p:spPr>
          <a:xfrm>
            <a:off x="1815086" y="1039660"/>
            <a:ext cx="5028773" cy="5598646"/>
          </a:xfrm>
        </p:spPr>
        <p:txBody>
          <a:bodyPr>
            <a:normAutofit/>
          </a:bodyPr>
          <a:lstStyle/>
          <a:p>
            <a:pPr>
              <a:spcBef>
                <a:spcPts val="1800"/>
              </a:spcBef>
              <a:spcAft>
                <a:spcPts val="0"/>
              </a:spcAft>
            </a:pPr>
            <a:r>
              <a:rPr lang="en-US" sz="2000" dirty="0"/>
              <a:t>HAC creates clusters by gradually joining </a:t>
            </a:r>
            <a:r>
              <a:rPr lang="en-US" sz="2000" dirty="0" err="1"/>
              <a:t>datapoints</a:t>
            </a:r>
            <a:r>
              <a:rPr lang="en-US" sz="2000" dirty="0"/>
              <a:t> that are ’close’ to each other. Closeness is defined by Euclidean distance, so all features are scaled (so that the natural magnitude of a feature doesn’t influence the clustering).</a:t>
            </a:r>
          </a:p>
          <a:p>
            <a:pPr>
              <a:spcBef>
                <a:spcPts val="1800"/>
              </a:spcBef>
              <a:spcAft>
                <a:spcPts val="0"/>
              </a:spcAft>
            </a:pPr>
            <a:r>
              <a:rPr lang="en-US" sz="2000" dirty="0"/>
              <a:t>HAC starts by treating each </a:t>
            </a:r>
            <a:r>
              <a:rPr lang="en-US" sz="2000" dirty="0" err="1"/>
              <a:t>datapoint</a:t>
            </a:r>
            <a:r>
              <a:rPr lang="en-US" sz="2000" dirty="0"/>
              <a:t> a  cluster. It then joins the two closest clusters (even if this cluster is simply a single </a:t>
            </a:r>
            <a:r>
              <a:rPr lang="en-US" sz="2000" dirty="0" err="1"/>
              <a:t>datapoint</a:t>
            </a:r>
            <a:r>
              <a:rPr lang="en-US" sz="2000" dirty="0"/>
              <a:t>).</a:t>
            </a:r>
          </a:p>
          <a:p>
            <a:pPr>
              <a:spcBef>
                <a:spcPts val="1800"/>
              </a:spcBef>
              <a:spcAft>
                <a:spcPts val="0"/>
              </a:spcAft>
            </a:pPr>
            <a:r>
              <a:rPr lang="en-US" sz="2000" dirty="0"/>
              <a:t>It continues to join the next closest ‘clusters’ iteratively (measuring distances between the clusters’ </a:t>
            </a:r>
            <a:r>
              <a:rPr lang="en-US" sz="2000" dirty="0" err="1"/>
              <a:t>centres</a:t>
            </a:r>
            <a:r>
              <a:rPr lang="en-US" sz="2000" dirty="0"/>
              <a:t>) until you have only ‘n’ clusters remaining. This level of ‘n’ is set before the algorithm is run.</a:t>
            </a:r>
            <a:endParaRPr lang="en-US" sz="1800" dirty="0"/>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13</a:t>
            </a:fld>
            <a:endParaRPr lang="en-US" dirty="0"/>
          </a:p>
        </p:txBody>
      </p:sp>
      <p:grpSp>
        <p:nvGrpSpPr>
          <p:cNvPr id="19" name="Group 18">
            <a:extLst>
              <a:ext uri="{FF2B5EF4-FFF2-40B4-BE49-F238E27FC236}">
                <a16:creationId xmlns:a16="http://schemas.microsoft.com/office/drawing/2014/main" id="{C090A7C8-3CC6-264B-82E4-7DFE03BD7F36}"/>
              </a:ext>
            </a:extLst>
          </p:cNvPr>
          <p:cNvGrpSpPr/>
          <p:nvPr/>
        </p:nvGrpSpPr>
        <p:grpSpPr>
          <a:xfrm>
            <a:off x="7192083" y="1302503"/>
            <a:ext cx="3986457" cy="4975312"/>
            <a:chOff x="6963483" y="981528"/>
            <a:chExt cx="4183139" cy="5220782"/>
          </a:xfrm>
        </p:grpSpPr>
        <p:grpSp>
          <p:nvGrpSpPr>
            <p:cNvPr id="8" name="Group 7">
              <a:extLst>
                <a:ext uri="{FF2B5EF4-FFF2-40B4-BE49-F238E27FC236}">
                  <a16:creationId xmlns:a16="http://schemas.microsoft.com/office/drawing/2014/main" id="{862CEEDD-E6C3-EA4D-8993-F8EB6634CC54}"/>
                </a:ext>
              </a:extLst>
            </p:cNvPr>
            <p:cNvGrpSpPr/>
            <p:nvPr/>
          </p:nvGrpSpPr>
          <p:grpSpPr>
            <a:xfrm>
              <a:off x="6963483" y="981528"/>
              <a:ext cx="2024349" cy="1651197"/>
              <a:chOff x="6963484" y="1155065"/>
              <a:chExt cx="2229492" cy="1818526"/>
            </a:xfrm>
          </p:grpSpPr>
          <p:sp>
            <p:nvSpPr>
              <p:cNvPr id="5" name="Oval 4">
                <a:extLst>
                  <a:ext uri="{FF2B5EF4-FFF2-40B4-BE49-F238E27FC236}">
                    <a16:creationId xmlns:a16="http://schemas.microsoft.com/office/drawing/2014/main" id="{4C3BB678-3821-1C41-BC43-C3CEF29135BF}"/>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D7AEC923-3D30-0F43-BC79-AD4DD950A672}"/>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D08C942-817E-8441-A1B2-466BB4847D21}"/>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DC64A00-83B5-0046-A3EB-2E588EA13999}"/>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7D3EAC09-0277-6640-B294-84C5F03837CD}"/>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13F91DD-D124-4949-9FD8-2E1A90410FC7}"/>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C7CA31F9-442A-B04E-A3DE-9653081EC5BE}"/>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2C22C862-B6F0-364C-8DB4-7485061E2A16}"/>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FE55DB0B-2B44-6F47-9B62-A3EB969DFF63}"/>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E40A523-D6C4-1943-8AD9-2F043AC843AC}"/>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81C699F-56CD-F343-99FA-9FEEC300B102}"/>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a:extLst>
                <a:ext uri="{FF2B5EF4-FFF2-40B4-BE49-F238E27FC236}">
                  <a16:creationId xmlns:a16="http://schemas.microsoft.com/office/drawing/2014/main" id="{3BF72D54-DD98-A94A-90C7-D285F9EB4DBD}"/>
                </a:ext>
              </a:extLst>
            </p:cNvPr>
            <p:cNvGrpSpPr/>
            <p:nvPr/>
          </p:nvGrpSpPr>
          <p:grpSpPr>
            <a:xfrm>
              <a:off x="9122273" y="986551"/>
              <a:ext cx="2024349" cy="1651197"/>
              <a:chOff x="6963484" y="1155065"/>
              <a:chExt cx="2229492" cy="1818526"/>
            </a:xfrm>
          </p:grpSpPr>
          <p:sp>
            <p:nvSpPr>
              <p:cNvPr id="22" name="Oval 21">
                <a:extLst>
                  <a:ext uri="{FF2B5EF4-FFF2-40B4-BE49-F238E27FC236}">
                    <a16:creationId xmlns:a16="http://schemas.microsoft.com/office/drawing/2014/main" id="{E819EC42-91D4-5C4A-B0CE-E9A9E62F9F57}"/>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40725251-3FB8-7D4F-B10E-4E56730DF4C0}"/>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6A7186A8-609D-6C43-B837-D83DB18E4A18}"/>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02AB6F7-EC9E-E749-9CBC-43C8411D229C}"/>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E070AED4-2359-0E44-9AA1-CAC16EC57724}"/>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0A31ABFE-2D58-7B49-A621-4FF5F3734D98}"/>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E80C3689-AA0C-B942-8251-3046F5925BC4}"/>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7F94365A-1B2A-F947-A710-9FE9454801FC}"/>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FB1AE8E-9D74-614B-A531-9C27A184E153}"/>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39D34573-294B-F04C-8B0B-023F32D2D2A7}"/>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A4E77127-99F7-BA47-AA92-D720D6A5352E}"/>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a:extLst>
                <a:ext uri="{FF2B5EF4-FFF2-40B4-BE49-F238E27FC236}">
                  <a16:creationId xmlns:a16="http://schemas.microsoft.com/office/drawing/2014/main" id="{A59CB833-E055-654B-9201-15328B1A6261}"/>
                </a:ext>
              </a:extLst>
            </p:cNvPr>
            <p:cNvGrpSpPr/>
            <p:nvPr/>
          </p:nvGrpSpPr>
          <p:grpSpPr>
            <a:xfrm>
              <a:off x="6963484" y="4550751"/>
              <a:ext cx="2024349" cy="1651197"/>
              <a:chOff x="6963484" y="1155065"/>
              <a:chExt cx="2229492" cy="1818526"/>
            </a:xfrm>
          </p:grpSpPr>
          <p:sp>
            <p:nvSpPr>
              <p:cNvPr id="34" name="Oval 33">
                <a:extLst>
                  <a:ext uri="{FF2B5EF4-FFF2-40B4-BE49-F238E27FC236}">
                    <a16:creationId xmlns:a16="http://schemas.microsoft.com/office/drawing/2014/main" id="{B1F0A0DD-821A-D74C-8A52-68DC0D6DB028}"/>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2C06F1E3-AEB0-7B4A-A2CC-D2272EF34C5A}"/>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16BED559-9FB7-B548-89C5-DBA922A89FCF}"/>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2C524757-D980-AE4E-9A3A-40FC81347521}"/>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A225BE21-1E19-6742-95BE-E13C9B9B8C1D}"/>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6BFC9458-24B8-984B-8C6D-A4ECD31E8ED6}"/>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0947C75E-C9FB-B94C-A7A4-D30F7ED3E72A}"/>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1F664BC7-1155-E641-8BFE-DEA1207873A8}"/>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22077B55-D7F1-E340-82C7-71DE817A5386}"/>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B22A8B40-059F-864C-9BFF-B667846D75B8}"/>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F4EFEF10-CE85-1742-9153-EDAC8CEF68B4}"/>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a:extLst>
                <a:ext uri="{FF2B5EF4-FFF2-40B4-BE49-F238E27FC236}">
                  <a16:creationId xmlns:a16="http://schemas.microsoft.com/office/drawing/2014/main" id="{DAF25901-A9A7-6B4D-855D-5CC77F8FB2D2}"/>
                </a:ext>
              </a:extLst>
            </p:cNvPr>
            <p:cNvGrpSpPr/>
            <p:nvPr/>
          </p:nvGrpSpPr>
          <p:grpSpPr>
            <a:xfrm>
              <a:off x="6963483" y="2755414"/>
              <a:ext cx="2024349" cy="1651197"/>
              <a:chOff x="6963484" y="1155065"/>
              <a:chExt cx="2229492" cy="1818526"/>
            </a:xfrm>
          </p:grpSpPr>
          <p:sp>
            <p:nvSpPr>
              <p:cNvPr id="46" name="Oval 45">
                <a:extLst>
                  <a:ext uri="{FF2B5EF4-FFF2-40B4-BE49-F238E27FC236}">
                    <a16:creationId xmlns:a16="http://schemas.microsoft.com/office/drawing/2014/main" id="{20ECA073-5D63-5240-8652-5D7A93A6ECF0}"/>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5BA3B703-9070-9442-B091-28C13E4AFC03}"/>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B2D1FAC1-51AB-9F4E-92ED-6F9F8668C015}"/>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4ED344B8-9899-C942-A292-3E65F98B3D19}"/>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266F8E0-3816-8D4E-BB35-C933D40E862D}"/>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8F1A194A-1977-FA48-8E3D-14E18E2A139F}"/>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201FFD26-0BA2-5A47-92E2-4BF088ED3197}"/>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EEA986EC-0588-2C44-BDFA-76C6F41E9380}"/>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488A491D-0154-B94B-87CD-EDC9F6B21CD4}"/>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6FD17C54-C93F-C245-BB3E-EEB428AE19BD}"/>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F224B6CD-AB5F-9840-849A-17EB88331CD1}"/>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7" name="Group 56">
              <a:extLst>
                <a:ext uri="{FF2B5EF4-FFF2-40B4-BE49-F238E27FC236}">
                  <a16:creationId xmlns:a16="http://schemas.microsoft.com/office/drawing/2014/main" id="{9E320A21-6CD6-3C45-A542-0C66A435F88A}"/>
                </a:ext>
              </a:extLst>
            </p:cNvPr>
            <p:cNvGrpSpPr/>
            <p:nvPr/>
          </p:nvGrpSpPr>
          <p:grpSpPr>
            <a:xfrm>
              <a:off x="9122273" y="2751862"/>
              <a:ext cx="2024349" cy="1651197"/>
              <a:chOff x="6963484" y="1155065"/>
              <a:chExt cx="2229492" cy="1818526"/>
            </a:xfrm>
          </p:grpSpPr>
          <p:sp>
            <p:nvSpPr>
              <p:cNvPr id="58" name="Oval 57">
                <a:extLst>
                  <a:ext uri="{FF2B5EF4-FFF2-40B4-BE49-F238E27FC236}">
                    <a16:creationId xmlns:a16="http://schemas.microsoft.com/office/drawing/2014/main" id="{3B9FDF88-6565-D144-AE93-C940E45112D3}"/>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ED98FD23-03BB-9045-ACB2-8DFFEE63DD03}"/>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8A612371-C63A-D049-AC57-5398B79778BB}"/>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C5A7C35B-837E-AB4B-A488-DF775FB3B25C}"/>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C0AF699A-0323-DC4A-A977-01BB368EB21F}"/>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CF4A2936-3C2B-9445-A27D-5CE1D4F8E50A}"/>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EFB886B1-4A50-334E-9961-AF3EDAEC80F6}"/>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508AD618-EAC0-8448-A0EB-A00328C19B2A}"/>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8CE41B71-07AB-8C4C-B28A-B215BE34D493}"/>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A6889A26-D6F4-024D-9E4D-A2A2D6E35CB2}"/>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8A11994E-85D1-B54B-8C02-F84E3BD81BD8}"/>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9" name="Group 68">
              <a:extLst>
                <a:ext uri="{FF2B5EF4-FFF2-40B4-BE49-F238E27FC236}">
                  <a16:creationId xmlns:a16="http://schemas.microsoft.com/office/drawing/2014/main" id="{2DA226F6-23D5-C64E-9E62-672BD0D2CE90}"/>
                </a:ext>
              </a:extLst>
            </p:cNvPr>
            <p:cNvGrpSpPr/>
            <p:nvPr/>
          </p:nvGrpSpPr>
          <p:grpSpPr>
            <a:xfrm>
              <a:off x="9122273" y="4551113"/>
              <a:ext cx="2024349" cy="1651197"/>
              <a:chOff x="6963484" y="1155065"/>
              <a:chExt cx="2229492" cy="1818526"/>
            </a:xfrm>
          </p:grpSpPr>
          <p:sp>
            <p:nvSpPr>
              <p:cNvPr id="70" name="Oval 69">
                <a:extLst>
                  <a:ext uri="{FF2B5EF4-FFF2-40B4-BE49-F238E27FC236}">
                    <a16:creationId xmlns:a16="http://schemas.microsoft.com/office/drawing/2014/main" id="{70905228-91E0-4945-8313-98C2031E05EF}"/>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9549498F-72E8-A942-B7DE-63A7FCD27B2F}"/>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E42DBF7B-DEF2-084B-A9EE-EE18DDB02078}"/>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F6281C3E-5B78-684F-A5A6-A24947BF6286}"/>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C1F2B068-FA1C-5840-AEF1-CBCD2795FE81}"/>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AE1BD475-140A-1E4F-A505-8FF8E41C8E84}"/>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DBEB7080-7178-1043-A9F3-6C09B3887667}"/>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3196E485-5A50-8647-9E76-9BFD90783407}"/>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61081CE6-F5EB-8C4E-AF78-272586BAB061}"/>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9B2C5AFA-BC0D-4441-8AF4-BAF350640F07}"/>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0AFB2DEF-6E7D-9E48-BB05-413DE6F45EC5}"/>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1" name="Oval 80">
            <a:extLst>
              <a:ext uri="{FF2B5EF4-FFF2-40B4-BE49-F238E27FC236}">
                <a16:creationId xmlns:a16="http://schemas.microsoft.com/office/drawing/2014/main" id="{C78FF46E-9637-F14B-9D89-671B530776F0}"/>
              </a:ext>
            </a:extLst>
          </p:cNvPr>
          <p:cNvSpPr/>
          <p:nvPr/>
        </p:nvSpPr>
        <p:spPr>
          <a:xfrm rot="19893151">
            <a:off x="8507098" y="1653398"/>
            <a:ext cx="325847"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09B16C22-B373-994F-AEE9-0E1D39B204B6}"/>
              </a:ext>
            </a:extLst>
          </p:cNvPr>
          <p:cNvSpPr/>
          <p:nvPr/>
        </p:nvSpPr>
        <p:spPr>
          <a:xfrm rot="19893151">
            <a:off x="10568238" y="1649446"/>
            <a:ext cx="325847"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E5B0E2B1-3CEC-524E-9B9C-E4B24CEFCF46}"/>
              </a:ext>
            </a:extLst>
          </p:cNvPr>
          <p:cNvSpPr/>
          <p:nvPr/>
        </p:nvSpPr>
        <p:spPr>
          <a:xfrm rot="19893151">
            <a:off x="9496606" y="1698377"/>
            <a:ext cx="253674" cy="379811"/>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BBCE0246-36F0-8E4E-BC09-D72DA0636494}"/>
              </a:ext>
            </a:extLst>
          </p:cNvPr>
          <p:cNvSpPr/>
          <p:nvPr/>
        </p:nvSpPr>
        <p:spPr>
          <a:xfrm rot="19893151">
            <a:off x="8512840" y="3338565"/>
            <a:ext cx="325847"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798C0E74-29C4-7941-B282-080009E38F47}"/>
              </a:ext>
            </a:extLst>
          </p:cNvPr>
          <p:cNvSpPr/>
          <p:nvPr/>
        </p:nvSpPr>
        <p:spPr>
          <a:xfrm rot="19893151">
            <a:off x="7441208" y="3387496"/>
            <a:ext cx="253674" cy="379811"/>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8814B656-8965-E147-8C64-E93A0B65CD95}"/>
              </a:ext>
            </a:extLst>
          </p:cNvPr>
          <p:cNvSpPr/>
          <p:nvPr/>
        </p:nvSpPr>
        <p:spPr>
          <a:xfrm rot="18951865">
            <a:off x="8511767" y="3862674"/>
            <a:ext cx="253674" cy="45867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E963C764-A797-464C-99BE-BF0CC61AB808}"/>
              </a:ext>
            </a:extLst>
          </p:cNvPr>
          <p:cNvSpPr/>
          <p:nvPr/>
        </p:nvSpPr>
        <p:spPr>
          <a:xfrm rot="19893151">
            <a:off x="10571891" y="3343949"/>
            <a:ext cx="325847"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09FB1A4D-5843-2945-9473-98C4FBD573D2}"/>
              </a:ext>
            </a:extLst>
          </p:cNvPr>
          <p:cNvSpPr/>
          <p:nvPr/>
        </p:nvSpPr>
        <p:spPr>
          <a:xfrm rot="19893151">
            <a:off x="9583794" y="3371706"/>
            <a:ext cx="253674" cy="73054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0292E911-0029-C842-864F-8C6DDCB8E0B8}"/>
              </a:ext>
            </a:extLst>
          </p:cNvPr>
          <p:cNvSpPr/>
          <p:nvPr/>
        </p:nvSpPr>
        <p:spPr>
          <a:xfrm rot="18951865">
            <a:off x="10570818" y="3868058"/>
            <a:ext cx="253674" cy="45867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DC4C4F30-E477-714F-B9BC-4D6DC6C6D25E}"/>
              </a:ext>
            </a:extLst>
          </p:cNvPr>
          <p:cNvSpPr/>
          <p:nvPr/>
        </p:nvSpPr>
        <p:spPr>
          <a:xfrm rot="19893151">
            <a:off x="8513155" y="5071455"/>
            <a:ext cx="325847"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27DBBB62-5668-624C-814B-7E5BF3EA93B9}"/>
              </a:ext>
            </a:extLst>
          </p:cNvPr>
          <p:cNvSpPr/>
          <p:nvPr/>
        </p:nvSpPr>
        <p:spPr>
          <a:xfrm rot="18951865">
            <a:off x="8512082" y="5595564"/>
            <a:ext cx="253674" cy="45867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FB6A44FE-4F4D-4941-A87C-C142B47A0517}"/>
              </a:ext>
            </a:extLst>
          </p:cNvPr>
          <p:cNvSpPr/>
          <p:nvPr/>
        </p:nvSpPr>
        <p:spPr>
          <a:xfrm rot="20100153">
            <a:off x="10136393" y="5152189"/>
            <a:ext cx="780126"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FA4A8252-97C3-4A40-8A64-AB549AFFF76F}"/>
              </a:ext>
            </a:extLst>
          </p:cNvPr>
          <p:cNvSpPr/>
          <p:nvPr/>
        </p:nvSpPr>
        <p:spPr>
          <a:xfrm rot="527489">
            <a:off x="9371005" y="5117986"/>
            <a:ext cx="532079" cy="948579"/>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C53A8766-6C14-764A-97C4-3220C4EA5E4A}"/>
              </a:ext>
            </a:extLst>
          </p:cNvPr>
          <p:cNvSpPr/>
          <p:nvPr/>
        </p:nvSpPr>
        <p:spPr>
          <a:xfrm rot="18951865">
            <a:off x="10569546" y="5575474"/>
            <a:ext cx="253674" cy="45867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Box 96">
            <a:extLst>
              <a:ext uri="{FF2B5EF4-FFF2-40B4-BE49-F238E27FC236}">
                <a16:creationId xmlns:a16="http://schemas.microsoft.com/office/drawing/2014/main" id="{9226633C-A5FC-2047-9BA2-E6B474373A7F}"/>
              </a:ext>
            </a:extLst>
          </p:cNvPr>
          <p:cNvSpPr txBox="1"/>
          <p:nvPr/>
        </p:nvSpPr>
        <p:spPr>
          <a:xfrm>
            <a:off x="7192084" y="969975"/>
            <a:ext cx="3986456" cy="371310"/>
          </a:xfrm>
          <a:prstGeom prst="rect">
            <a:avLst/>
          </a:prstGeom>
          <a:noFill/>
        </p:spPr>
        <p:txBody>
          <a:bodyPr wrap="square" rtlCol="0" anchor="ctr">
            <a:noAutofit/>
          </a:bodyPr>
          <a:lstStyle/>
          <a:p>
            <a:pPr algn="ctr"/>
            <a:r>
              <a:rPr lang="en-GB" sz="1200" i="1" dirty="0">
                <a:solidFill>
                  <a:schemeClr val="accent6"/>
                </a:solidFill>
                <a:latin typeface="Barlow Light" pitchFamily="2" charset="77"/>
              </a:rPr>
              <a:t>First 6 stages of an HAC algorithm</a:t>
            </a:r>
          </a:p>
        </p:txBody>
      </p:sp>
      <p:sp>
        <p:nvSpPr>
          <p:cNvPr id="98" name="Oval 97">
            <a:extLst>
              <a:ext uri="{FF2B5EF4-FFF2-40B4-BE49-F238E27FC236}">
                <a16:creationId xmlns:a16="http://schemas.microsoft.com/office/drawing/2014/main" id="{B08F97A2-B846-1C4B-B314-8BD0D377D78C}"/>
              </a:ext>
            </a:extLst>
          </p:cNvPr>
          <p:cNvSpPr/>
          <p:nvPr/>
        </p:nvSpPr>
        <p:spPr>
          <a:xfrm rot="527489">
            <a:off x="7311153" y="5117985"/>
            <a:ext cx="532079" cy="948579"/>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92F447FD-C840-C645-A9EC-363988C20A82}"/>
              </a:ext>
            </a:extLst>
          </p:cNvPr>
          <p:cNvSpPr/>
          <p:nvPr/>
        </p:nvSpPr>
        <p:spPr>
          <a:xfrm>
            <a:off x="7261101" y="1382463"/>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1</a:t>
            </a:r>
          </a:p>
        </p:txBody>
      </p:sp>
      <p:sp>
        <p:nvSpPr>
          <p:cNvPr id="99" name="Oval 98">
            <a:extLst>
              <a:ext uri="{FF2B5EF4-FFF2-40B4-BE49-F238E27FC236}">
                <a16:creationId xmlns:a16="http://schemas.microsoft.com/office/drawing/2014/main" id="{61AA98D0-C20C-3649-92C3-0631527BA2BF}"/>
              </a:ext>
            </a:extLst>
          </p:cNvPr>
          <p:cNvSpPr/>
          <p:nvPr/>
        </p:nvSpPr>
        <p:spPr>
          <a:xfrm>
            <a:off x="9314897" y="1382463"/>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2</a:t>
            </a:r>
          </a:p>
        </p:txBody>
      </p:sp>
      <p:sp>
        <p:nvSpPr>
          <p:cNvPr id="100" name="Oval 99">
            <a:extLst>
              <a:ext uri="{FF2B5EF4-FFF2-40B4-BE49-F238E27FC236}">
                <a16:creationId xmlns:a16="http://schemas.microsoft.com/office/drawing/2014/main" id="{9121C0B9-27D3-DD47-8C4B-A5EA9D087A4D}"/>
              </a:ext>
            </a:extLst>
          </p:cNvPr>
          <p:cNvSpPr/>
          <p:nvPr/>
        </p:nvSpPr>
        <p:spPr>
          <a:xfrm>
            <a:off x="7261101" y="3074169"/>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3</a:t>
            </a:r>
          </a:p>
        </p:txBody>
      </p:sp>
      <p:sp>
        <p:nvSpPr>
          <p:cNvPr id="101" name="Oval 100">
            <a:extLst>
              <a:ext uri="{FF2B5EF4-FFF2-40B4-BE49-F238E27FC236}">
                <a16:creationId xmlns:a16="http://schemas.microsoft.com/office/drawing/2014/main" id="{1D69C0ED-8246-1D40-951B-9C1BC601F8DC}"/>
              </a:ext>
            </a:extLst>
          </p:cNvPr>
          <p:cNvSpPr/>
          <p:nvPr/>
        </p:nvSpPr>
        <p:spPr>
          <a:xfrm>
            <a:off x="9314897" y="3074169"/>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4</a:t>
            </a:r>
          </a:p>
        </p:txBody>
      </p:sp>
      <p:sp>
        <p:nvSpPr>
          <p:cNvPr id="102" name="Oval 101">
            <a:extLst>
              <a:ext uri="{FF2B5EF4-FFF2-40B4-BE49-F238E27FC236}">
                <a16:creationId xmlns:a16="http://schemas.microsoft.com/office/drawing/2014/main" id="{01E59D3C-F046-C548-A19B-8BE58F5C9E3E}"/>
              </a:ext>
            </a:extLst>
          </p:cNvPr>
          <p:cNvSpPr/>
          <p:nvPr/>
        </p:nvSpPr>
        <p:spPr>
          <a:xfrm>
            <a:off x="7261101" y="4763496"/>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5</a:t>
            </a:r>
          </a:p>
        </p:txBody>
      </p:sp>
      <p:sp>
        <p:nvSpPr>
          <p:cNvPr id="103" name="Oval 102">
            <a:extLst>
              <a:ext uri="{FF2B5EF4-FFF2-40B4-BE49-F238E27FC236}">
                <a16:creationId xmlns:a16="http://schemas.microsoft.com/office/drawing/2014/main" id="{38A721D6-3331-7E4D-BEAE-0AF86FA9E72F}"/>
              </a:ext>
            </a:extLst>
          </p:cNvPr>
          <p:cNvSpPr/>
          <p:nvPr/>
        </p:nvSpPr>
        <p:spPr>
          <a:xfrm>
            <a:off x="9314897" y="4763496"/>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6</a:t>
            </a:r>
          </a:p>
        </p:txBody>
      </p:sp>
    </p:spTree>
    <p:extLst>
      <p:ext uri="{BB962C8B-B14F-4D97-AF65-F5344CB8AC3E}">
        <p14:creationId xmlns:p14="http://schemas.microsoft.com/office/powerpoint/2010/main" val="4203425832"/>
      </p:ext>
    </p:extLst>
  </p:cSld>
  <p:clrMapOvr>
    <a:masterClrMapping/>
  </p:clrMapOvr>
  <p:transition>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Population and age distribution by region</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14</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1026" name="Picture 2">
            <a:extLst>
              <a:ext uri="{FF2B5EF4-FFF2-40B4-BE49-F238E27FC236}">
                <a16:creationId xmlns:a16="http://schemas.microsoft.com/office/drawing/2014/main" id="{F8B4F9A3-D5F2-EF41-AA8A-581B3EAA5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814" y="1013396"/>
            <a:ext cx="7365135" cy="2506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1028C2B-924B-F248-A2D2-6530DFD88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15" y="3701143"/>
            <a:ext cx="7362370" cy="26372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CE62D141-CC4B-6F40-A269-F5D5F714BFEE}"/>
              </a:ext>
            </a:extLst>
          </p:cNvPr>
          <p:cNvCxnSpPr/>
          <p:nvPr/>
        </p:nvCxnSpPr>
        <p:spPr>
          <a:xfrm>
            <a:off x="1699327" y="3591708"/>
            <a:ext cx="10122559"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59075239"/>
      </p:ext>
    </p:extLst>
  </p:cSld>
  <p:clrMapOvr>
    <a:masterClrMapping/>
  </p:clrMapOvr>
  <p:transition>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0B8A00C-44B2-E942-813F-920D83D37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202079"/>
            <a:ext cx="6056830" cy="48939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Population and population density by constituency</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15</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2050" name="Picture 2">
            <a:extLst>
              <a:ext uri="{FF2B5EF4-FFF2-40B4-BE49-F238E27FC236}">
                <a16:creationId xmlns:a16="http://schemas.microsoft.com/office/drawing/2014/main" id="{4B4FFB0D-F787-2649-9968-2F1FEB4F9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4185" y="1202079"/>
            <a:ext cx="3346444" cy="489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49661"/>
      </p:ext>
    </p:extLst>
  </p:cSld>
  <p:clrMapOvr>
    <a:masterClrMapping/>
  </p:clrMapOvr>
  <p:transition>
    <p:cover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Incorporated businesses by region</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16</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3078" name="Picture 6">
            <a:extLst>
              <a:ext uri="{FF2B5EF4-FFF2-40B4-BE49-F238E27FC236}">
                <a16:creationId xmlns:a16="http://schemas.microsoft.com/office/drawing/2014/main" id="{19845A88-B702-4640-BA36-0675D0E7B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572" y="1070465"/>
            <a:ext cx="4155331" cy="51113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8AE27B6F-C3C7-554A-A7EF-7D7487F4D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762" y="1084980"/>
            <a:ext cx="4712933" cy="533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6290"/>
      </p:ext>
    </p:extLst>
  </p:cSld>
  <p:clrMapOvr>
    <a:masterClrMapping/>
  </p:clrMapOvr>
  <p:transition>
    <p:cover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Unemployment</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17</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4100" name="Picture 4">
            <a:extLst>
              <a:ext uri="{FF2B5EF4-FFF2-40B4-BE49-F238E27FC236}">
                <a16:creationId xmlns:a16="http://schemas.microsoft.com/office/drawing/2014/main" id="{A37F4BC8-A57A-1247-B6D0-8411FCF9E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2473" y="1056390"/>
            <a:ext cx="3481770" cy="50504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0AEEB10E-7FA8-5146-BCE6-357318B67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121" y="1157550"/>
            <a:ext cx="5832021" cy="493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775843"/>
      </p:ext>
    </p:extLst>
  </p:cSld>
  <p:clrMapOvr>
    <a:masterClrMapping/>
  </p:clrMapOvr>
  <p:transition>
    <p:cover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Wages</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18</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5122" name="Picture 2">
            <a:extLst>
              <a:ext uri="{FF2B5EF4-FFF2-40B4-BE49-F238E27FC236}">
                <a16:creationId xmlns:a16="http://schemas.microsoft.com/office/drawing/2014/main" id="{AD1EEBEC-1F0F-D040-82E7-C093CD997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9365" y="1027910"/>
            <a:ext cx="3482521" cy="509354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C8E81D79-ABE5-8245-9F33-4BD3EFB39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886" y="1027910"/>
            <a:ext cx="6467142" cy="195560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DE314E82-650A-B04F-BE73-B7833728B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568" y="3257278"/>
            <a:ext cx="5679460" cy="278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89648"/>
      </p:ext>
    </p:extLst>
  </p:cSld>
  <p:clrMapOvr>
    <a:masterClrMapping/>
  </p:clrMapOvr>
  <p:transition>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b/b2/Clock_Tower_-_Palace_of_Westminster%2C_London_-_September_2006-2.jpg">
            <a:extLst>
              <a:ext uri="{FF2B5EF4-FFF2-40B4-BE49-F238E27FC236}">
                <a16:creationId xmlns:a16="http://schemas.microsoft.com/office/drawing/2014/main" id="{BEF20132-29D8-7442-A2D2-8B02E35B0517}"/>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saturation sat="200000"/>
                    </a14:imgEffect>
                    <a14:imgEffect>
                      <a14:brightnessContrast contrast="31000"/>
                    </a14:imgEffect>
                  </a14:imgLayer>
                </a14:imgProps>
              </a:ext>
              <a:ext uri="{28A0092B-C50C-407E-A947-70E740481C1C}">
                <a14:useLocalDpi xmlns:a14="http://schemas.microsoft.com/office/drawing/2010/main"/>
              </a:ext>
            </a:extLst>
          </a:blip>
          <a:srcRect/>
          <a:stretch/>
        </p:blipFill>
        <p:spPr bwMode="auto">
          <a:xfrm>
            <a:off x="7946571" y="-1"/>
            <a:ext cx="4245429" cy="68580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5C011F-BDA1-BE47-B6D9-842C8ED68663}"/>
              </a:ext>
            </a:extLst>
          </p:cNvPr>
          <p:cNvSpPr>
            <a:spLocks noGrp="1"/>
          </p:cNvSpPr>
          <p:nvPr>
            <p:ph type="title"/>
          </p:nvPr>
        </p:nvSpPr>
        <p:spPr/>
        <p:txBody>
          <a:bodyPr/>
          <a:lstStyle/>
          <a:p>
            <a:r>
              <a:rPr lang="en-US" b="1" i="1" dirty="0">
                <a:solidFill>
                  <a:schemeClr val="accent1"/>
                </a:solidFill>
                <a:latin typeface="Barlow ExtraLight" pitchFamily="2" charset="77"/>
              </a:rPr>
              <a:t>Executive summary</a:t>
            </a:r>
          </a:p>
        </p:txBody>
      </p:sp>
      <p:sp>
        <p:nvSpPr>
          <p:cNvPr id="2" name="Slide Number Placeholder 1">
            <a:extLst>
              <a:ext uri="{FF2B5EF4-FFF2-40B4-BE49-F238E27FC236}">
                <a16:creationId xmlns:a16="http://schemas.microsoft.com/office/drawing/2014/main" id="{D4D33359-0CB1-3144-949B-130FBEA99DBD}"/>
              </a:ext>
            </a:extLst>
          </p:cNvPr>
          <p:cNvSpPr>
            <a:spLocks noGrp="1"/>
          </p:cNvSpPr>
          <p:nvPr>
            <p:ph type="sldNum" sz="quarter" idx="12"/>
          </p:nvPr>
        </p:nvSpPr>
        <p:spPr/>
        <p:txBody>
          <a:bodyPr/>
          <a:lstStyle/>
          <a:p>
            <a:fld id="{8E8172A1-F9DC-4C46-BE7C-DD506D7316EF}" type="slidenum">
              <a:rPr lang="en-US" smtClean="0"/>
              <a:pPr/>
              <a:t>1</a:t>
            </a:fld>
            <a:endParaRPr lang="en-US" dirty="0"/>
          </a:p>
        </p:txBody>
      </p:sp>
      <p:sp>
        <p:nvSpPr>
          <p:cNvPr id="6" name="Rectangle 5">
            <a:extLst>
              <a:ext uri="{FF2B5EF4-FFF2-40B4-BE49-F238E27FC236}">
                <a16:creationId xmlns:a16="http://schemas.microsoft.com/office/drawing/2014/main" id="{93013C79-AB8E-B345-94A1-1B27155F2E16}"/>
              </a:ext>
            </a:extLst>
          </p:cNvPr>
          <p:cNvSpPr/>
          <p:nvPr/>
        </p:nvSpPr>
        <p:spPr>
          <a:xfrm>
            <a:off x="7615646" y="0"/>
            <a:ext cx="2717074" cy="6858000"/>
          </a:xfrm>
          <a:prstGeom prst="rect">
            <a:avLst/>
          </a:prstGeom>
          <a:gradFill>
            <a:gsLst>
              <a:gs pos="3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D46ACE4-366F-454B-95DF-36A5D47A47AF}"/>
              </a:ext>
            </a:extLst>
          </p:cNvPr>
          <p:cNvSpPr>
            <a:spLocks noGrp="1"/>
          </p:cNvSpPr>
          <p:nvPr>
            <p:ph idx="1"/>
          </p:nvPr>
        </p:nvSpPr>
        <p:spPr>
          <a:xfrm>
            <a:off x="1815086" y="1039660"/>
            <a:ext cx="5543246" cy="5538693"/>
          </a:xfrm>
        </p:spPr>
        <p:txBody>
          <a:bodyPr>
            <a:normAutofit/>
          </a:bodyPr>
          <a:lstStyle/>
          <a:p>
            <a:r>
              <a:rPr lang="en-US" dirty="0">
                <a:solidFill>
                  <a:schemeClr val="accent6"/>
                </a:solidFill>
              </a:rPr>
              <a:t>A brief introduction to UK Politics</a:t>
            </a:r>
          </a:p>
          <a:p>
            <a:r>
              <a:rPr lang="en-US" dirty="0">
                <a:solidFill>
                  <a:schemeClr val="accent6"/>
                </a:solidFill>
              </a:rPr>
              <a:t>The case for data science</a:t>
            </a:r>
          </a:p>
          <a:p>
            <a:r>
              <a:rPr lang="en-US" dirty="0"/>
              <a:t>Clustering analysis</a:t>
            </a:r>
            <a:endParaRPr lang="en-US" dirty="0">
              <a:solidFill>
                <a:schemeClr val="accent6"/>
              </a:solidFill>
            </a:endParaRPr>
          </a:p>
          <a:p>
            <a:r>
              <a:rPr lang="en-US" dirty="0"/>
              <a:t>Predictive modelling</a:t>
            </a:r>
          </a:p>
          <a:p>
            <a:r>
              <a:rPr lang="en-US" dirty="0">
                <a:solidFill>
                  <a:schemeClr val="accent6"/>
                </a:solidFill>
              </a:rPr>
              <a:t>Possible next steps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b="1" i="1" dirty="0">
                <a:solidFill>
                  <a:schemeClr val="accent2"/>
                </a:solidFill>
              </a:rPr>
              <a:t>Appendix contains additional analysis</a:t>
            </a:r>
          </a:p>
        </p:txBody>
      </p:sp>
    </p:spTree>
    <p:extLst>
      <p:ext uri="{BB962C8B-B14F-4D97-AF65-F5344CB8AC3E}">
        <p14:creationId xmlns:p14="http://schemas.microsoft.com/office/powerpoint/2010/main" val="1984682563"/>
      </p:ext>
    </p:extLst>
  </p:cSld>
  <p:clrMapOvr>
    <a:masterClrMapping/>
  </p:clrMapOvr>
  <p:transition>
    <p:cover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House prices</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19</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5122" name="Picture 2">
            <a:extLst>
              <a:ext uri="{FF2B5EF4-FFF2-40B4-BE49-F238E27FC236}">
                <a16:creationId xmlns:a16="http://schemas.microsoft.com/office/drawing/2014/main" id="{AD1EEBEC-1F0F-D040-82E7-C093CD997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9365" y="1027910"/>
            <a:ext cx="3482521" cy="509354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1C2E9E8-791E-3C4A-A6ED-DEA141BF7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086" y="1027910"/>
            <a:ext cx="5719462" cy="523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687532"/>
      </p:ext>
    </p:extLst>
  </p:cSld>
  <p:clrMapOvr>
    <a:masterClrMapping/>
  </p:clrMapOvr>
  <p:transition>
    <p:cover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Housing tenure</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20</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9220" name="Picture 4">
            <a:extLst>
              <a:ext uri="{FF2B5EF4-FFF2-40B4-BE49-F238E27FC236}">
                <a16:creationId xmlns:a16="http://schemas.microsoft.com/office/drawing/2014/main" id="{44229D94-FA4D-3A49-8156-C3EC4A300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489" y="1116804"/>
            <a:ext cx="5477219" cy="492539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06F88E12-1484-544C-B74A-793C77B48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580" y="1116804"/>
            <a:ext cx="4286306" cy="476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004176"/>
      </p:ext>
    </p:extLst>
  </p:cSld>
  <p:clrMapOvr>
    <a:masterClrMapping/>
  </p:clrMapOvr>
  <p:transition>
    <p:cover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House ownership</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21</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7170" name="Picture 2">
            <a:extLst>
              <a:ext uri="{FF2B5EF4-FFF2-40B4-BE49-F238E27FC236}">
                <a16:creationId xmlns:a16="http://schemas.microsoft.com/office/drawing/2014/main" id="{D4BEF27B-2A48-FC48-B0C7-389C41912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304" y="1280628"/>
            <a:ext cx="3579504" cy="44158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7022BB07-8150-634D-B59E-E30B37606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739" y="1280627"/>
            <a:ext cx="3295151" cy="441583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5BAA3DA3-18D7-2445-8672-034C1267F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1702" y="1280627"/>
            <a:ext cx="3019161" cy="441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363126"/>
      </p:ext>
    </p:extLst>
  </p:cSld>
  <p:clrMapOvr>
    <a:masterClrMapping/>
  </p:clrMapOvr>
  <p:transition>
    <p:cover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Industry</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22</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9226" name="Picture 10">
            <a:extLst>
              <a:ext uri="{FF2B5EF4-FFF2-40B4-BE49-F238E27FC236}">
                <a16:creationId xmlns:a16="http://schemas.microsoft.com/office/drawing/2014/main" id="{02EB1C2C-4ECD-7A4E-9B61-D5967CFD3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027910"/>
            <a:ext cx="9500614" cy="541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961045"/>
      </p:ext>
    </p:extLst>
  </p:cSld>
  <p:clrMapOvr>
    <a:masterClrMapping/>
  </p:clrMapOvr>
  <p:transition>
    <p:cover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Employment by industry</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23</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11266" name="Picture 2">
            <a:extLst>
              <a:ext uri="{FF2B5EF4-FFF2-40B4-BE49-F238E27FC236}">
                <a16:creationId xmlns:a16="http://schemas.microsoft.com/office/drawing/2014/main" id="{84D44E92-3C67-5048-83DA-E83C580DB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7286" y="707666"/>
            <a:ext cx="2514600" cy="288632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D2DBDDA7-E9B3-AE43-A9BC-1BCC45FA2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327" y="707666"/>
            <a:ext cx="1989814" cy="288632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31C46F89-4A2A-7D49-BB05-971A21AFE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9679" y="3593990"/>
            <a:ext cx="1989814" cy="288632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7059A123-E3BB-AF48-9EA9-E33CA87DEE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061" y="3593990"/>
            <a:ext cx="2028080" cy="2886324"/>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EAD58FDB-DE5C-A442-84E8-C8BCCFA88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3745" y="1207582"/>
            <a:ext cx="4362927" cy="477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42295"/>
      </p:ext>
    </p:extLst>
  </p:cSld>
  <p:clrMapOvr>
    <a:masterClrMapping/>
  </p:clrMapOvr>
  <p:transition>
    <p:cover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Qualification levels</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24</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12296" name="Picture 8">
            <a:extLst>
              <a:ext uri="{FF2B5EF4-FFF2-40B4-BE49-F238E27FC236}">
                <a16:creationId xmlns:a16="http://schemas.microsoft.com/office/drawing/2014/main" id="{51D3C8A8-9F00-024E-AAA7-BA8F5E823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816" y="1027910"/>
            <a:ext cx="4208512" cy="5064281"/>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EE1453E8-E25A-D94D-810C-CD4ACD625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690" y="1130103"/>
            <a:ext cx="5392943" cy="505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70929"/>
      </p:ext>
    </p:extLst>
  </p:cSld>
  <p:clrMapOvr>
    <a:masterClrMapping/>
  </p:clrMapOvr>
  <p:transition>
    <p:cover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Ethnicity</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25</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13314" name="Picture 2">
            <a:extLst>
              <a:ext uri="{FF2B5EF4-FFF2-40B4-BE49-F238E27FC236}">
                <a16:creationId xmlns:a16="http://schemas.microsoft.com/office/drawing/2014/main" id="{2E34A38C-6900-0847-A968-E28ECEDBA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111" y="1050093"/>
            <a:ext cx="3595775" cy="507638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9F2DF853-83A3-D34F-8A36-9D5AB50A3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229" y="1050093"/>
            <a:ext cx="6128881" cy="498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769523"/>
      </p:ext>
    </p:extLst>
  </p:cSld>
  <p:clrMapOvr>
    <a:masterClrMapping/>
  </p:clrMapOvr>
  <p:transition>
    <p:cover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Country of birth by region</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26</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15366" name="Picture 6">
            <a:extLst>
              <a:ext uri="{FF2B5EF4-FFF2-40B4-BE49-F238E27FC236}">
                <a16:creationId xmlns:a16="http://schemas.microsoft.com/office/drawing/2014/main" id="{02D8043C-A7B6-4A43-AE6E-56654F06D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027910"/>
            <a:ext cx="10006800" cy="2444369"/>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6427BA31-C4D7-E140-A26C-CBF3BF95B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086" y="3599501"/>
            <a:ext cx="10006800" cy="300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53608"/>
      </p:ext>
    </p:extLst>
  </p:cSld>
  <p:clrMapOvr>
    <a:masterClrMapping/>
  </p:clrMapOvr>
  <p:transition>
    <p:cover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English seat type comparison (1/4)</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27</a:t>
            </a:fld>
            <a:endParaRPr lang="en-US" dirty="0"/>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2050" name="Picture 2">
            <a:extLst>
              <a:ext uri="{FF2B5EF4-FFF2-40B4-BE49-F238E27FC236}">
                <a16:creationId xmlns:a16="http://schemas.microsoft.com/office/drawing/2014/main" id="{98B6BE4A-A7A2-8240-9B02-CB98FB2AC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198542"/>
            <a:ext cx="9936571" cy="39140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ular Callout 12">
            <a:extLst>
              <a:ext uri="{FF2B5EF4-FFF2-40B4-BE49-F238E27FC236}">
                <a16:creationId xmlns:a16="http://schemas.microsoft.com/office/drawing/2014/main" id="{9868EBAE-1418-BA44-8EB9-D5B695703980}"/>
              </a:ext>
            </a:extLst>
          </p:cNvPr>
          <p:cNvSpPr/>
          <p:nvPr/>
        </p:nvSpPr>
        <p:spPr>
          <a:xfrm>
            <a:off x="9444941" y="166439"/>
            <a:ext cx="2538989" cy="1176223"/>
          </a:xfrm>
          <a:prstGeom prst="wedgeRectCallout">
            <a:avLst>
              <a:gd name="adj1" fmla="val -31487"/>
              <a:gd name="adj2" fmla="val 68171"/>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4"/>
                </a:solidFill>
                <a:latin typeface="Barlow" pitchFamily="2" charset="77"/>
              </a:rPr>
              <a:t>Analysis considers the mean value for constituencies in each category, then normalises these means on a 0-1 scale to see how the different voter tribes compare.</a:t>
            </a:r>
            <a:endParaRPr lang="en-GB" sz="1050" i="1" dirty="0">
              <a:solidFill>
                <a:schemeClr val="accent4"/>
              </a:solidFill>
              <a:latin typeface="Barlow" pitchFamily="2" charset="77"/>
            </a:endParaRPr>
          </a:p>
        </p:txBody>
      </p:sp>
      <p:sp>
        <p:nvSpPr>
          <p:cNvPr id="14" name="Rectangular Callout 13">
            <a:extLst>
              <a:ext uri="{FF2B5EF4-FFF2-40B4-BE49-F238E27FC236}">
                <a16:creationId xmlns:a16="http://schemas.microsoft.com/office/drawing/2014/main" id="{C770AFEB-8EBB-4845-9441-F04F83A76A3B}"/>
              </a:ext>
            </a:extLst>
          </p:cNvPr>
          <p:cNvSpPr/>
          <p:nvPr/>
        </p:nvSpPr>
        <p:spPr>
          <a:xfrm>
            <a:off x="2687711" y="5269832"/>
            <a:ext cx="2161015" cy="958054"/>
          </a:xfrm>
          <a:prstGeom prst="wedgeRectCallout">
            <a:avLst>
              <a:gd name="adj1" fmla="val 31017"/>
              <a:gd name="adj2" fmla="val -9506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Younger constituencies tend to vote Labour and Liberal Democrat, whereas older voters tend Conservative.</a:t>
            </a:r>
            <a:endParaRPr lang="en-GB" sz="1050" i="1" dirty="0">
              <a:solidFill>
                <a:schemeClr val="accent1"/>
              </a:solidFill>
              <a:latin typeface="Barlow" pitchFamily="2" charset="77"/>
            </a:endParaRPr>
          </a:p>
        </p:txBody>
      </p:sp>
      <p:sp>
        <p:nvSpPr>
          <p:cNvPr id="15" name="Rectangular Callout 14">
            <a:extLst>
              <a:ext uri="{FF2B5EF4-FFF2-40B4-BE49-F238E27FC236}">
                <a16:creationId xmlns:a16="http://schemas.microsoft.com/office/drawing/2014/main" id="{21ED4152-EC39-F741-94FF-D62AC40EC5E0}"/>
              </a:ext>
            </a:extLst>
          </p:cNvPr>
          <p:cNvSpPr/>
          <p:nvPr/>
        </p:nvSpPr>
        <p:spPr>
          <a:xfrm>
            <a:off x="7194884" y="5269832"/>
            <a:ext cx="1876927" cy="958054"/>
          </a:xfrm>
          <a:prstGeom prst="wedgeRectCallout">
            <a:avLst>
              <a:gd name="adj1" fmla="val 35608"/>
              <a:gd name="adj2" fmla="val -97576"/>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Lib Dems were consistently strongest in areas with high wages, and high house prices.</a:t>
            </a:r>
            <a:endParaRPr lang="en-GB" sz="1050" i="1" dirty="0">
              <a:solidFill>
                <a:schemeClr val="accent1"/>
              </a:solidFill>
              <a:latin typeface="Barlow" pitchFamily="2" charset="77"/>
            </a:endParaRPr>
          </a:p>
        </p:txBody>
      </p:sp>
      <p:sp>
        <p:nvSpPr>
          <p:cNvPr id="16" name="Rectangular Callout 15">
            <a:extLst>
              <a:ext uri="{FF2B5EF4-FFF2-40B4-BE49-F238E27FC236}">
                <a16:creationId xmlns:a16="http://schemas.microsoft.com/office/drawing/2014/main" id="{A9FDA1D2-C664-F64C-8B0F-E3CB15F47735}"/>
              </a:ext>
            </a:extLst>
          </p:cNvPr>
          <p:cNvSpPr/>
          <p:nvPr/>
        </p:nvSpPr>
        <p:spPr>
          <a:xfrm>
            <a:off x="9444941" y="5269832"/>
            <a:ext cx="1744427" cy="958054"/>
          </a:xfrm>
          <a:prstGeom prst="wedgeRectCallout">
            <a:avLst>
              <a:gd name="adj1" fmla="val 11890"/>
              <a:gd name="adj2" fmla="val -9506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Labour were especially strong in areas with high levels of renting and social housing.</a:t>
            </a:r>
            <a:endParaRPr lang="en-GB" sz="1050" i="1" dirty="0">
              <a:solidFill>
                <a:schemeClr val="accent1"/>
              </a:solidFill>
              <a:latin typeface="Barlow" pitchFamily="2" charset="77"/>
            </a:endParaRPr>
          </a:p>
        </p:txBody>
      </p:sp>
    </p:spTree>
    <p:extLst>
      <p:ext uri="{BB962C8B-B14F-4D97-AF65-F5344CB8AC3E}">
        <p14:creationId xmlns:p14="http://schemas.microsoft.com/office/powerpoint/2010/main" val="3142479456"/>
      </p:ext>
    </p:extLst>
  </p:cSld>
  <p:clrMapOvr>
    <a:masterClrMapping/>
  </p:clrMapOvr>
  <p:transition>
    <p:cover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49002DA-96A7-6E4D-BED4-0BD5C534A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286" y="1192776"/>
            <a:ext cx="8808798" cy="4593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English seat type comparison (2/4)</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28</a:t>
            </a:fld>
            <a:endParaRPr lang="en-US" dirty="0"/>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sp>
        <p:nvSpPr>
          <p:cNvPr id="13" name="Rectangular Callout 12">
            <a:extLst>
              <a:ext uri="{FF2B5EF4-FFF2-40B4-BE49-F238E27FC236}">
                <a16:creationId xmlns:a16="http://schemas.microsoft.com/office/drawing/2014/main" id="{9868EBAE-1418-BA44-8EB9-D5B695703980}"/>
              </a:ext>
            </a:extLst>
          </p:cNvPr>
          <p:cNvSpPr/>
          <p:nvPr/>
        </p:nvSpPr>
        <p:spPr>
          <a:xfrm>
            <a:off x="9444941" y="166439"/>
            <a:ext cx="2538989" cy="1176223"/>
          </a:xfrm>
          <a:prstGeom prst="wedgeRectCallout">
            <a:avLst>
              <a:gd name="adj1" fmla="val -31487"/>
              <a:gd name="adj2" fmla="val 68171"/>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4"/>
                </a:solidFill>
                <a:latin typeface="Barlow" pitchFamily="2" charset="77"/>
              </a:rPr>
              <a:t>Analysis considers the mean value for constituencies in each category, then normalises these means on a 0-1 scale to see how the different voter tribes compare.</a:t>
            </a:r>
            <a:endParaRPr lang="en-GB" sz="1050" i="1" dirty="0">
              <a:solidFill>
                <a:schemeClr val="accent4"/>
              </a:solidFill>
              <a:latin typeface="Barlow" pitchFamily="2" charset="77"/>
            </a:endParaRPr>
          </a:p>
        </p:txBody>
      </p:sp>
      <p:sp>
        <p:nvSpPr>
          <p:cNvPr id="15" name="Rectangular Callout 14">
            <a:extLst>
              <a:ext uri="{FF2B5EF4-FFF2-40B4-BE49-F238E27FC236}">
                <a16:creationId xmlns:a16="http://schemas.microsoft.com/office/drawing/2014/main" id="{21ED4152-EC39-F741-94FF-D62AC40EC5E0}"/>
              </a:ext>
            </a:extLst>
          </p:cNvPr>
          <p:cNvSpPr/>
          <p:nvPr/>
        </p:nvSpPr>
        <p:spPr>
          <a:xfrm>
            <a:off x="5161547" y="5269832"/>
            <a:ext cx="3633537" cy="958054"/>
          </a:xfrm>
          <a:prstGeom prst="wedgeRectCallout">
            <a:avLst>
              <a:gd name="adj1" fmla="val -28232"/>
              <a:gd name="adj2" fmla="val -81251"/>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i="1" dirty="0">
                <a:solidFill>
                  <a:schemeClr val="accent1"/>
                </a:solidFill>
                <a:latin typeface="Barlow" pitchFamily="2" charset="77"/>
              </a:rPr>
              <a:t>Different parties appeal to workers in different industries. Labour appeals to the lower-skilled service industries, Conservatives to heavy industry, and Lib Dems to high-powered white-collar work.</a:t>
            </a:r>
            <a:endParaRPr lang="en-GB" sz="1050" i="1" dirty="0">
              <a:solidFill>
                <a:schemeClr val="accent1"/>
              </a:solidFill>
              <a:latin typeface="Barlow" pitchFamily="2" charset="77"/>
            </a:endParaRPr>
          </a:p>
        </p:txBody>
      </p:sp>
      <p:sp>
        <p:nvSpPr>
          <p:cNvPr id="16" name="Rectangular Callout 15">
            <a:extLst>
              <a:ext uri="{FF2B5EF4-FFF2-40B4-BE49-F238E27FC236}">
                <a16:creationId xmlns:a16="http://schemas.microsoft.com/office/drawing/2014/main" id="{A9FDA1D2-C664-F64C-8B0F-E3CB15F47735}"/>
              </a:ext>
            </a:extLst>
          </p:cNvPr>
          <p:cNvSpPr/>
          <p:nvPr/>
        </p:nvSpPr>
        <p:spPr>
          <a:xfrm>
            <a:off x="9180095" y="5269832"/>
            <a:ext cx="1806418" cy="958054"/>
          </a:xfrm>
          <a:prstGeom prst="wedgeRectCallout">
            <a:avLst>
              <a:gd name="adj1" fmla="val -25213"/>
              <a:gd name="adj2" fmla="val -9506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Labour (and the Lib Dems to a lesser extent) did better in areas with high ethnic diversity.</a:t>
            </a:r>
            <a:endParaRPr lang="en-GB" sz="1050" i="1" dirty="0">
              <a:solidFill>
                <a:schemeClr val="accent1"/>
              </a:solidFill>
              <a:latin typeface="Barlow" pitchFamily="2" charset="77"/>
            </a:endParaRPr>
          </a:p>
        </p:txBody>
      </p:sp>
    </p:spTree>
    <p:extLst>
      <p:ext uri="{BB962C8B-B14F-4D97-AF65-F5344CB8AC3E}">
        <p14:creationId xmlns:p14="http://schemas.microsoft.com/office/powerpoint/2010/main" val="1278672067"/>
      </p:ext>
    </p:extLst>
  </p:cSld>
  <p:clrMapOvr>
    <a:masterClrMapping/>
  </p:clrMapOvr>
  <p:transition>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UK Politics – General Elections</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7" y="1039660"/>
            <a:ext cx="4794719" cy="5622397"/>
          </a:xfrm>
        </p:spPr>
        <p:txBody>
          <a:bodyPr>
            <a:normAutofit fontScale="92500" lnSpcReduction="10000"/>
          </a:bodyPr>
          <a:lstStyle/>
          <a:p>
            <a:pPr>
              <a:spcBef>
                <a:spcPts val="1800"/>
              </a:spcBef>
              <a:spcAft>
                <a:spcPts val="0"/>
              </a:spcAft>
            </a:pPr>
            <a:r>
              <a:rPr lang="en-US" sz="2400" dirty="0"/>
              <a:t>Political power in the UK lies in the House of Commons</a:t>
            </a:r>
          </a:p>
          <a:p>
            <a:pPr>
              <a:spcBef>
                <a:spcPts val="1800"/>
              </a:spcBef>
              <a:spcAft>
                <a:spcPts val="0"/>
              </a:spcAft>
            </a:pPr>
            <a:r>
              <a:rPr lang="en-US" sz="2400" dirty="0"/>
              <a:t>650 MPs attend parliament – one from each of the UK’s 650 ‘constituencies’</a:t>
            </a:r>
          </a:p>
          <a:p>
            <a:pPr>
              <a:spcBef>
                <a:spcPts val="1800"/>
              </a:spcBef>
              <a:spcAft>
                <a:spcPts val="0"/>
              </a:spcAft>
            </a:pPr>
            <a:r>
              <a:rPr lang="en-US" sz="2400" dirty="0"/>
              <a:t>In a General Election, each constituency votes for a single MP from a selection of candidates unique to that constituency</a:t>
            </a:r>
          </a:p>
          <a:p>
            <a:pPr>
              <a:spcBef>
                <a:spcPts val="1800"/>
              </a:spcBef>
              <a:spcAft>
                <a:spcPts val="0"/>
              </a:spcAft>
            </a:pPr>
            <a:r>
              <a:rPr lang="en-US" sz="2400" dirty="0"/>
              <a:t>The one candidate that wins the most votes is elected</a:t>
            </a:r>
          </a:p>
          <a:p>
            <a:pPr>
              <a:spcBef>
                <a:spcPts val="1800"/>
              </a:spcBef>
              <a:spcAft>
                <a:spcPts val="0"/>
              </a:spcAft>
            </a:pPr>
            <a:r>
              <a:rPr lang="en-US" sz="2400" dirty="0"/>
              <a:t>The political party that has the most elected MPs wins the election, and typically forms the government</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2</a:t>
            </a:fld>
            <a:endParaRPr lang="en-US" dirty="0"/>
          </a:p>
        </p:txBody>
      </p:sp>
      <p:pic>
        <p:nvPicPr>
          <p:cNvPr id="4098" name="Picture 2" descr="https://upload.wikimedia.org/wikipedia/commons/thumb/7/72/2017_UK_general_election_constituency_map.svg/800px-2017_UK_general_election_constituency_map.svg.png">
            <a:extLst>
              <a:ext uri="{FF2B5EF4-FFF2-40B4-BE49-F238E27FC236}">
                <a16:creationId xmlns:a16="http://schemas.microsoft.com/office/drawing/2014/main" id="{FC191DEE-EE56-C848-A30F-3438F16DB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977" y="379424"/>
            <a:ext cx="4637315" cy="60395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a:extLst>
              <a:ext uri="{FF2B5EF4-FFF2-40B4-BE49-F238E27FC236}">
                <a16:creationId xmlns:a16="http://schemas.microsoft.com/office/drawing/2014/main" id="{57F2D097-38C5-E14D-86F9-EA933685DED8}"/>
              </a:ext>
            </a:extLst>
          </p:cNvPr>
          <p:cNvSpPr/>
          <p:nvPr/>
        </p:nvSpPr>
        <p:spPr>
          <a:xfrm>
            <a:off x="6979920" y="940739"/>
            <a:ext cx="1345243" cy="1124060"/>
          </a:xfrm>
          <a:prstGeom prst="wedgeRectCallout">
            <a:avLst>
              <a:gd name="adj1" fmla="val 67972"/>
              <a:gd name="adj2" fmla="val 31817"/>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600" dirty="0">
                <a:solidFill>
                  <a:schemeClr val="accent1"/>
                </a:solidFill>
                <a:latin typeface="Barlow" pitchFamily="2" charset="77"/>
              </a:rPr>
              <a:t>The results of the 2017 General Election</a:t>
            </a:r>
          </a:p>
        </p:txBody>
      </p:sp>
      <p:grpSp>
        <p:nvGrpSpPr>
          <p:cNvPr id="9" name="Group 8">
            <a:extLst>
              <a:ext uri="{FF2B5EF4-FFF2-40B4-BE49-F238E27FC236}">
                <a16:creationId xmlns:a16="http://schemas.microsoft.com/office/drawing/2014/main" id="{2CCBD090-114C-6A40-BDA4-2D9EA9A5D9A5}"/>
              </a:ext>
            </a:extLst>
          </p:cNvPr>
          <p:cNvGrpSpPr/>
          <p:nvPr/>
        </p:nvGrpSpPr>
        <p:grpSpPr>
          <a:xfrm>
            <a:off x="10828185" y="453789"/>
            <a:ext cx="1079411" cy="1732200"/>
            <a:chOff x="10793275" y="546279"/>
            <a:chExt cx="1079411" cy="1732200"/>
          </a:xfrm>
        </p:grpSpPr>
        <p:grpSp>
          <p:nvGrpSpPr>
            <p:cNvPr id="8" name="Group 7">
              <a:extLst>
                <a:ext uri="{FF2B5EF4-FFF2-40B4-BE49-F238E27FC236}">
                  <a16:creationId xmlns:a16="http://schemas.microsoft.com/office/drawing/2014/main" id="{E77CFEF6-CC38-5D44-ACD6-2BBEB8545E6B}"/>
                </a:ext>
              </a:extLst>
            </p:cNvPr>
            <p:cNvGrpSpPr/>
            <p:nvPr/>
          </p:nvGrpSpPr>
          <p:grpSpPr>
            <a:xfrm>
              <a:off x="10793275" y="546279"/>
              <a:ext cx="1079411" cy="158519"/>
              <a:chOff x="7236907" y="990978"/>
              <a:chExt cx="1079411" cy="158519"/>
            </a:xfrm>
          </p:grpSpPr>
          <p:sp>
            <p:nvSpPr>
              <p:cNvPr id="3" name="Hexagon 2">
                <a:extLst>
                  <a:ext uri="{FF2B5EF4-FFF2-40B4-BE49-F238E27FC236}">
                    <a16:creationId xmlns:a16="http://schemas.microsoft.com/office/drawing/2014/main" id="{834121EB-059C-5646-8EEA-B13D40A3F8AA}"/>
                  </a:ext>
                </a:extLst>
              </p:cNvPr>
              <p:cNvSpPr/>
              <p:nvPr/>
            </p:nvSpPr>
            <p:spPr>
              <a:xfrm>
                <a:off x="7236907" y="990978"/>
                <a:ext cx="181070" cy="158519"/>
              </a:xfrm>
              <a:prstGeom prst="hexagon">
                <a:avLst/>
              </a:prstGeom>
              <a:solidFill>
                <a:srgbClr val="0387DC"/>
              </a:solidFill>
              <a:ln>
                <a:solidFill>
                  <a:srgbClr val="A3A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7CCF5955-F7C6-0848-97D3-DF6B5981AD0E}"/>
                  </a:ext>
                </a:extLst>
              </p:cNvPr>
              <p:cNvSpPr txBox="1"/>
              <p:nvPr/>
            </p:nvSpPr>
            <p:spPr>
              <a:xfrm>
                <a:off x="7365570" y="1015318"/>
                <a:ext cx="950748" cy="109837"/>
              </a:xfrm>
              <a:prstGeom prst="rect">
                <a:avLst/>
              </a:prstGeom>
              <a:noFill/>
            </p:spPr>
            <p:txBody>
              <a:bodyPr wrap="none" rtlCol="0" anchor="ctr">
                <a:noAutofit/>
              </a:bodyPr>
              <a:lstStyle/>
              <a:p>
                <a:pPr algn="l"/>
                <a:r>
                  <a:rPr lang="en-GB" sz="1050" dirty="0">
                    <a:solidFill>
                      <a:schemeClr val="accent6"/>
                    </a:solidFill>
                    <a:latin typeface="Barlow Light" pitchFamily="2" charset="77"/>
                  </a:rPr>
                  <a:t>Conservative</a:t>
                </a:r>
              </a:p>
            </p:txBody>
          </p:sp>
        </p:grpSp>
        <p:grpSp>
          <p:nvGrpSpPr>
            <p:cNvPr id="10" name="Group 9">
              <a:extLst>
                <a:ext uri="{FF2B5EF4-FFF2-40B4-BE49-F238E27FC236}">
                  <a16:creationId xmlns:a16="http://schemas.microsoft.com/office/drawing/2014/main" id="{B4B4E3C6-880C-5D46-B8DC-F99DD8B17E00}"/>
                </a:ext>
              </a:extLst>
            </p:cNvPr>
            <p:cNvGrpSpPr/>
            <p:nvPr/>
          </p:nvGrpSpPr>
          <p:grpSpPr>
            <a:xfrm>
              <a:off x="10793275" y="771091"/>
              <a:ext cx="1079411" cy="158519"/>
              <a:chOff x="7236907" y="990978"/>
              <a:chExt cx="1079411" cy="158519"/>
            </a:xfrm>
          </p:grpSpPr>
          <p:sp>
            <p:nvSpPr>
              <p:cNvPr id="11" name="Hexagon 10">
                <a:extLst>
                  <a:ext uri="{FF2B5EF4-FFF2-40B4-BE49-F238E27FC236}">
                    <a16:creationId xmlns:a16="http://schemas.microsoft.com/office/drawing/2014/main" id="{9460F6E2-0FB5-9440-95AE-9972E8B3F988}"/>
                  </a:ext>
                </a:extLst>
              </p:cNvPr>
              <p:cNvSpPr/>
              <p:nvPr/>
            </p:nvSpPr>
            <p:spPr>
              <a:xfrm>
                <a:off x="7236907" y="990978"/>
                <a:ext cx="181070" cy="158519"/>
              </a:xfrm>
              <a:prstGeom prst="hexagon">
                <a:avLst/>
              </a:prstGeom>
              <a:solidFill>
                <a:srgbClr val="DC241F"/>
              </a:solidFill>
              <a:ln>
                <a:solidFill>
                  <a:srgbClr val="A3A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B1D1EC2-0BCA-2749-9EFE-1B6A14458338}"/>
                  </a:ext>
                </a:extLst>
              </p:cNvPr>
              <p:cNvSpPr txBox="1"/>
              <p:nvPr/>
            </p:nvSpPr>
            <p:spPr>
              <a:xfrm>
                <a:off x="7365570" y="1015318"/>
                <a:ext cx="950748" cy="109837"/>
              </a:xfrm>
              <a:prstGeom prst="rect">
                <a:avLst/>
              </a:prstGeom>
              <a:noFill/>
            </p:spPr>
            <p:txBody>
              <a:bodyPr wrap="none" rtlCol="0" anchor="ctr">
                <a:noAutofit/>
              </a:bodyPr>
              <a:lstStyle/>
              <a:p>
                <a:pPr algn="l"/>
                <a:r>
                  <a:rPr lang="en-GB" sz="1050" dirty="0">
                    <a:solidFill>
                      <a:schemeClr val="accent6"/>
                    </a:solidFill>
                    <a:latin typeface="Barlow Light" pitchFamily="2" charset="77"/>
                  </a:rPr>
                  <a:t>Labour</a:t>
                </a:r>
              </a:p>
            </p:txBody>
          </p:sp>
        </p:grpSp>
        <p:grpSp>
          <p:nvGrpSpPr>
            <p:cNvPr id="13" name="Group 12">
              <a:extLst>
                <a:ext uri="{FF2B5EF4-FFF2-40B4-BE49-F238E27FC236}">
                  <a16:creationId xmlns:a16="http://schemas.microsoft.com/office/drawing/2014/main" id="{A7572D82-28FB-B64B-8D04-CA2ACB717322}"/>
                </a:ext>
              </a:extLst>
            </p:cNvPr>
            <p:cNvGrpSpPr/>
            <p:nvPr/>
          </p:nvGrpSpPr>
          <p:grpSpPr>
            <a:xfrm>
              <a:off x="10793275" y="995903"/>
              <a:ext cx="1079411" cy="158519"/>
              <a:chOff x="7236907" y="990978"/>
              <a:chExt cx="1079411" cy="158519"/>
            </a:xfrm>
          </p:grpSpPr>
          <p:sp>
            <p:nvSpPr>
              <p:cNvPr id="14" name="Hexagon 13">
                <a:extLst>
                  <a:ext uri="{FF2B5EF4-FFF2-40B4-BE49-F238E27FC236}">
                    <a16:creationId xmlns:a16="http://schemas.microsoft.com/office/drawing/2014/main" id="{C8FF5B15-5E23-AF4D-BDB7-B0E62261FADC}"/>
                  </a:ext>
                </a:extLst>
              </p:cNvPr>
              <p:cNvSpPr/>
              <p:nvPr/>
            </p:nvSpPr>
            <p:spPr>
              <a:xfrm>
                <a:off x="7236907" y="990978"/>
                <a:ext cx="181070" cy="158519"/>
              </a:xfrm>
              <a:prstGeom prst="hexagon">
                <a:avLst/>
              </a:prstGeom>
              <a:solidFill>
                <a:srgbClr val="FFFF00"/>
              </a:solidFill>
              <a:ln>
                <a:solidFill>
                  <a:srgbClr val="A3A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D1772739-0428-4047-86FF-FA570A546C3F}"/>
                  </a:ext>
                </a:extLst>
              </p:cNvPr>
              <p:cNvSpPr txBox="1"/>
              <p:nvPr/>
            </p:nvSpPr>
            <p:spPr>
              <a:xfrm>
                <a:off x="7365570" y="1015318"/>
                <a:ext cx="950748" cy="109837"/>
              </a:xfrm>
              <a:prstGeom prst="rect">
                <a:avLst/>
              </a:prstGeom>
              <a:noFill/>
            </p:spPr>
            <p:txBody>
              <a:bodyPr wrap="none" rtlCol="0" anchor="ctr">
                <a:noAutofit/>
              </a:bodyPr>
              <a:lstStyle/>
              <a:p>
                <a:pPr algn="l"/>
                <a:r>
                  <a:rPr lang="en-GB" sz="1050" dirty="0">
                    <a:solidFill>
                      <a:schemeClr val="accent6"/>
                    </a:solidFill>
                    <a:latin typeface="Barlow Light" pitchFamily="2" charset="77"/>
                  </a:rPr>
                  <a:t>SNP</a:t>
                </a:r>
              </a:p>
            </p:txBody>
          </p:sp>
        </p:grpSp>
        <p:grpSp>
          <p:nvGrpSpPr>
            <p:cNvPr id="16" name="Group 15">
              <a:extLst>
                <a:ext uri="{FF2B5EF4-FFF2-40B4-BE49-F238E27FC236}">
                  <a16:creationId xmlns:a16="http://schemas.microsoft.com/office/drawing/2014/main" id="{9F370E13-B0A6-7E4F-975C-8D80751E9369}"/>
                </a:ext>
              </a:extLst>
            </p:cNvPr>
            <p:cNvGrpSpPr/>
            <p:nvPr/>
          </p:nvGrpSpPr>
          <p:grpSpPr>
            <a:xfrm>
              <a:off x="10793275" y="1220715"/>
              <a:ext cx="1079411" cy="158519"/>
              <a:chOff x="7236907" y="990978"/>
              <a:chExt cx="1079411" cy="158519"/>
            </a:xfrm>
          </p:grpSpPr>
          <p:sp>
            <p:nvSpPr>
              <p:cNvPr id="17" name="Hexagon 16">
                <a:extLst>
                  <a:ext uri="{FF2B5EF4-FFF2-40B4-BE49-F238E27FC236}">
                    <a16:creationId xmlns:a16="http://schemas.microsoft.com/office/drawing/2014/main" id="{44FC2ED3-23C7-364C-A57C-00E43415A3BD}"/>
                  </a:ext>
                </a:extLst>
              </p:cNvPr>
              <p:cNvSpPr/>
              <p:nvPr/>
            </p:nvSpPr>
            <p:spPr>
              <a:xfrm>
                <a:off x="7236907" y="990978"/>
                <a:ext cx="181070" cy="158519"/>
              </a:xfrm>
              <a:prstGeom prst="hexagon">
                <a:avLst/>
              </a:prstGeom>
              <a:solidFill>
                <a:srgbClr val="FDBB30"/>
              </a:solidFill>
              <a:ln>
                <a:solidFill>
                  <a:srgbClr val="A3A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D6089AC-AC9D-FE4A-8325-27654F60B09D}"/>
                  </a:ext>
                </a:extLst>
              </p:cNvPr>
              <p:cNvSpPr txBox="1"/>
              <p:nvPr/>
            </p:nvSpPr>
            <p:spPr>
              <a:xfrm>
                <a:off x="7365570" y="1015318"/>
                <a:ext cx="950748" cy="109837"/>
              </a:xfrm>
              <a:prstGeom prst="rect">
                <a:avLst/>
              </a:prstGeom>
              <a:noFill/>
            </p:spPr>
            <p:txBody>
              <a:bodyPr wrap="none" rtlCol="0" anchor="ctr">
                <a:noAutofit/>
              </a:bodyPr>
              <a:lstStyle/>
              <a:p>
                <a:pPr algn="l"/>
                <a:r>
                  <a:rPr lang="en-GB" sz="1050" dirty="0">
                    <a:solidFill>
                      <a:schemeClr val="accent6"/>
                    </a:solidFill>
                    <a:latin typeface="Barlow Light" pitchFamily="2" charset="77"/>
                  </a:rPr>
                  <a:t>Lib Dem</a:t>
                </a:r>
              </a:p>
            </p:txBody>
          </p:sp>
        </p:grpSp>
        <p:grpSp>
          <p:nvGrpSpPr>
            <p:cNvPr id="21" name="Group 20">
              <a:extLst>
                <a:ext uri="{FF2B5EF4-FFF2-40B4-BE49-F238E27FC236}">
                  <a16:creationId xmlns:a16="http://schemas.microsoft.com/office/drawing/2014/main" id="{02BA97AA-462F-8E49-9CE7-F7BBC5B2A7B3}"/>
                </a:ext>
              </a:extLst>
            </p:cNvPr>
            <p:cNvGrpSpPr/>
            <p:nvPr/>
          </p:nvGrpSpPr>
          <p:grpSpPr>
            <a:xfrm>
              <a:off x="10793275" y="1445527"/>
              <a:ext cx="1079411" cy="158519"/>
              <a:chOff x="7236907" y="990978"/>
              <a:chExt cx="1079411" cy="158519"/>
            </a:xfrm>
          </p:grpSpPr>
          <p:sp>
            <p:nvSpPr>
              <p:cNvPr id="22" name="Hexagon 21">
                <a:extLst>
                  <a:ext uri="{FF2B5EF4-FFF2-40B4-BE49-F238E27FC236}">
                    <a16:creationId xmlns:a16="http://schemas.microsoft.com/office/drawing/2014/main" id="{6C8EAFC4-C533-7B48-B450-B61D805C1C08}"/>
                  </a:ext>
                </a:extLst>
              </p:cNvPr>
              <p:cNvSpPr/>
              <p:nvPr/>
            </p:nvSpPr>
            <p:spPr>
              <a:xfrm>
                <a:off x="7236907" y="990978"/>
                <a:ext cx="181070" cy="158519"/>
              </a:xfrm>
              <a:prstGeom prst="hexagon">
                <a:avLst/>
              </a:prstGeom>
              <a:solidFill>
                <a:srgbClr val="008142"/>
              </a:solidFill>
              <a:ln>
                <a:solidFill>
                  <a:srgbClr val="A3A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9051F11-6722-094F-BFF3-E69B18B5AF10}"/>
                  </a:ext>
                </a:extLst>
              </p:cNvPr>
              <p:cNvSpPr txBox="1"/>
              <p:nvPr/>
            </p:nvSpPr>
            <p:spPr>
              <a:xfrm>
                <a:off x="7365570" y="1015318"/>
                <a:ext cx="950748" cy="109837"/>
              </a:xfrm>
              <a:prstGeom prst="rect">
                <a:avLst/>
              </a:prstGeom>
              <a:noFill/>
            </p:spPr>
            <p:txBody>
              <a:bodyPr wrap="none" rtlCol="0" anchor="ctr">
                <a:noAutofit/>
              </a:bodyPr>
              <a:lstStyle/>
              <a:p>
                <a:pPr algn="l"/>
                <a:r>
                  <a:rPr lang="en-GB" sz="1050" dirty="0">
                    <a:solidFill>
                      <a:schemeClr val="accent6"/>
                    </a:solidFill>
                    <a:latin typeface="Barlow Light" pitchFamily="2" charset="77"/>
                  </a:rPr>
                  <a:t>Plaid </a:t>
                </a:r>
                <a:r>
                  <a:rPr lang="en-GB" sz="1050" dirty="0" err="1">
                    <a:solidFill>
                      <a:schemeClr val="accent6"/>
                    </a:solidFill>
                    <a:latin typeface="Barlow Light" pitchFamily="2" charset="77"/>
                  </a:rPr>
                  <a:t>Cymru</a:t>
                </a:r>
                <a:endParaRPr lang="en-GB" sz="1050" dirty="0">
                  <a:solidFill>
                    <a:schemeClr val="accent6"/>
                  </a:solidFill>
                  <a:latin typeface="Barlow Light" pitchFamily="2" charset="77"/>
                </a:endParaRPr>
              </a:p>
            </p:txBody>
          </p:sp>
        </p:grpSp>
        <p:grpSp>
          <p:nvGrpSpPr>
            <p:cNvPr id="24" name="Group 23">
              <a:extLst>
                <a:ext uri="{FF2B5EF4-FFF2-40B4-BE49-F238E27FC236}">
                  <a16:creationId xmlns:a16="http://schemas.microsoft.com/office/drawing/2014/main" id="{C36DD06E-3405-A142-82E7-A5C7F9FA314D}"/>
                </a:ext>
              </a:extLst>
            </p:cNvPr>
            <p:cNvGrpSpPr/>
            <p:nvPr/>
          </p:nvGrpSpPr>
          <p:grpSpPr>
            <a:xfrm>
              <a:off x="10793275" y="1670339"/>
              <a:ext cx="1079411" cy="158519"/>
              <a:chOff x="7236907" y="990978"/>
              <a:chExt cx="1079411" cy="158519"/>
            </a:xfrm>
          </p:grpSpPr>
          <p:sp>
            <p:nvSpPr>
              <p:cNvPr id="25" name="Hexagon 24">
                <a:extLst>
                  <a:ext uri="{FF2B5EF4-FFF2-40B4-BE49-F238E27FC236}">
                    <a16:creationId xmlns:a16="http://schemas.microsoft.com/office/drawing/2014/main" id="{315A9A84-54FB-3D47-AA6C-9BC5F9324934}"/>
                  </a:ext>
                </a:extLst>
              </p:cNvPr>
              <p:cNvSpPr/>
              <p:nvPr/>
            </p:nvSpPr>
            <p:spPr>
              <a:xfrm>
                <a:off x="7236907" y="990978"/>
                <a:ext cx="181070" cy="158519"/>
              </a:xfrm>
              <a:prstGeom prst="hexagon">
                <a:avLst/>
              </a:prstGeom>
              <a:solidFill>
                <a:srgbClr val="6AB023"/>
              </a:solidFill>
              <a:ln>
                <a:solidFill>
                  <a:srgbClr val="A3A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6259C846-BB51-0647-B9DB-6B994B97A84D}"/>
                  </a:ext>
                </a:extLst>
              </p:cNvPr>
              <p:cNvSpPr txBox="1"/>
              <p:nvPr/>
            </p:nvSpPr>
            <p:spPr>
              <a:xfrm>
                <a:off x="7365570" y="1015318"/>
                <a:ext cx="950748" cy="109837"/>
              </a:xfrm>
              <a:prstGeom prst="rect">
                <a:avLst/>
              </a:prstGeom>
              <a:noFill/>
            </p:spPr>
            <p:txBody>
              <a:bodyPr wrap="none" rtlCol="0" anchor="ctr">
                <a:noAutofit/>
              </a:bodyPr>
              <a:lstStyle/>
              <a:p>
                <a:pPr algn="l"/>
                <a:r>
                  <a:rPr lang="en-GB" sz="1050" dirty="0">
                    <a:solidFill>
                      <a:schemeClr val="accent6"/>
                    </a:solidFill>
                    <a:latin typeface="Barlow Light" pitchFamily="2" charset="77"/>
                  </a:rPr>
                  <a:t>Green</a:t>
                </a:r>
              </a:p>
            </p:txBody>
          </p:sp>
        </p:grpSp>
        <p:grpSp>
          <p:nvGrpSpPr>
            <p:cNvPr id="27" name="Group 26">
              <a:extLst>
                <a:ext uri="{FF2B5EF4-FFF2-40B4-BE49-F238E27FC236}">
                  <a16:creationId xmlns:a16="http://schemas.microsoft.com/office/drawing/2014/main" id="{AB36EBB3-35BD-7B45-87F2-BCD181FA4C4F}"/>
                </a:ext>
              </a:extLst>
            </p:cNvPr>
            <p:cNvGrpSpPr/>
            <p:nvPr/>
          </p:nvGrpSpPr>
          <p:grpSpPr>
            <a:xfrm>
              <a:off x="10793275" y="1895151"/>
              <a:ext cx="1079411" cy="158519"/>
              <a:chOff x="7236907" y="990978"/>
              <a:chExt cx="1079411" cy="158519"/>
            </a:xfrm>
          </p:grpSpPr>
          <p:sp>
            <p:nvSpPr>
              <p:cNvPr id="28" name="Hexagon 27">
                <a:extLst>
                  <a:ext uri="{FF2B5EF4-FFF2-40B4-BE49-F238E27FC236}">
                    <a16:creationId xmlns:a16="http://schemas.microsoft.com/office/drawing/2014/main" id="{76623155-1FA4-A144-B308-1E9B77DCD15B}"/>
                  </a:ext>
                </a:extLst>
              </p:cNvPr>
              <p:cNvSpPr/>
              <p:nvPr/>
            </p:nvSpPr>
            <p:spPr>
              <a:xfrm>
                <a:off x="7236907" y="990978"/>
                <a:ext cx="181070" cy="158519"/>
              </a:xfrm>
              <a:prstGeom prst="hexagon">
                <a:avLst/>
              </a:prstGeom>
              <a:solidFill>
                <a:srgbClr val="D46A4C"/>
              </a:solidFill>
              <a:ln>
                <a:solidFill>
                  <a:srgbClr val="A3A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9F622243-149F-7F49-8103-3062F5743E4D}"/>
                  </a:ext>
                </a:extLst>
              </p:cNvPr>
              <p:cNvSpPr txBox="1"/>
              <p:nvPr/>
            </p:nvSpPr>
            <p:spPr>
              <a:xfrm>
                <a:off x="7365570" y="1015318"/>
                <a:ext cx="950748" cy="109837"/>
              </a:xfrm>
              <a:prstGeom prst="rect">
                <a:avLst/>
              </a:prstGeom>
              <a:noFill/>
            </p:spPr>
            <p:txBody>
              <a:bodyPr wrap="none" rtlCol="0" anchor="ctr">
                <a:noAutofit/>
              </a:bodyPr>
              <a:lstStyle/>
              <a:p>
                <a:pPr algn="l"/>
                <a:r>
                  <a:rPr lang="en-GB" sz="1050" dirty="0">
                    <a:solidFill>
                      <a:schemeClr val="accent6"/>
                    </a:solidFill>
                    <a:latin typeface="Barlow Light" pitchFamily="2" charset="77"/>
                  </a:rPr>
                  <a:t>DUP</a:t>
                </a:r>
              </a:p>
            </p:txBody>
          </p:sp>
        </p:grpSp>
        <p:grpSp>
          <p:nvGrpSpPr>
            <p:cNvPr id="30" name="Group 29">
              <a:extLst>
                <a:ext uri="{FF2B5EF4-FFF2-40B4-BE49-F238E27FC236}">
                  <a16:creationId xmlns:a16="http://schemas.microsoft.com/office/drawing/2014/main" id="{B2900023-5E26-2D46-9814-F63C9115DC16}"/>
                </a:ext>
              </a:extLst>
            </p:cNvPr>
            <p:cNvGrpSpPr/>
            <p:nvPr/>
          </p:nvGrpSpPr>
          <p:grpSpPr>
            <a:xfrm>
              <a:off x="10793275" y="2119960"/>
              <a:ext cx="1079411" cy="158519"/>
              <a:chOff x="7236907" y="990978"/>
              <a:chExt cx="1079411" cy="158519"/>
            </a:xfrm>
          </p:grpSpPr>
          <p:sp>
            <p:nvSpPr>
              <p:cNvPr id="31" name="Hexagon 30">
                <a:extLst>
                  <a:ext uri="{FF2B5EF4-FFF2-40B4-BE49-F238E27FC236}">
                    <a16:creationId xmlns:a16="http://schemas.microsoft.com/office/drawing/2014/main" id="{AF50A896-B4F3-8549-8D8F-B5531DC79DA7}"/>
                  </a:ext>
                </a:extLst>
              </p:cNvPr>
              <p:cNvSpPr/>
              <p:nvPr/>
            </p:nvSpPr>
            <p:spPr>
              <a:xfrm>
                <a:off x="7236907" y="990978"/>
                <a:ext cx="181070" cy="158519"/>
              </a:xfrm>
              <a:prstGeom prst="hexagon">
                <a:avLst/>
              </a:prstGeom>
              <a:solidFill>
                <a:srgbClr val="008800"/>
              </a:solidFill>
              <a:ln>
                <a:solidFill>
                  <a:srgbClr val="A3A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9DB9ADD7-C695-C64F-99F0-62F584BFD0FF}"/>
                  </a:ext>
                </a:extLst>
              </p:cNvPr>
              <p:cNvSpPr txBox="1"/>
              <p:nvPr/>
            </p:nvSpPr>
            <p:spPr>
              <a:xfrm>
                <a:off x="7365570" y="1015318"/>
                <a:ext cx="950748" cy="109837"/>
              </a:xfrm>
              <a:prstGeom prst="rect">
                <a:avLst/>
              </a:prstGeom>
              <a:noFill/>
            </p:spPr>
            <p:txBody>
              <a:bodyPr wrap="none" rtlCol="0" anchor="ctr">
                <a:noAutofit/>
              </a:bodyPr>
              <a:lstStyle/>
              <a:p>
                <a:pPr algn="l"/>
                <a:r>
                  <a:rPr lang="en-GB" sz="1050" dirty="0">
                    <a:solidFill>
                      <a:schemeClr val="accent6"/>
                    </a:solidFill>
                    <a:latin typeface="Barlow Light" pitchFamily="2" charset="77"/>
                  </a:rPr>
                  <a:t>Sinn Fein</a:t>
                </a:r>
              </a:p>
            </p:txBody>
          </p:sp>
        </p:grpSp>
      </p:grpSp>
    </p:spTree>
    <p:extLst>
      <p:ext uri="{BB962C8B-B14F-4D97-AF65-F5344CB8AC3E}">
        <p14:creationId xmlns:p14="http://schemas.microsoft.com/office/powerpoint/2010/main" val="730064368"/>
      </p:ext>
    </p:extLst>
  </p:cSld>
  <p:clrMapOvr>
    <a:masterClrMapping/>
  </p:clrMapOvr>
  <p:transition>
    <p:cover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898343A-A29C-8B49-B3CB-F8E306BB9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811" y="1159040"/>
            <a:ext cx="9120938" cy="384737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English seat type comparison (3/4)</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29</a:t>
            </a:fld>
            <a:endParaRPr lang="en-US" dirty="0"/>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sp>
        <p:nvSpPr>
          <p:cNvPr id="13" name="Rectangular Callout 12">
            <a:extLst>
              <a:ext uri="{FF2B5EF4-FFF2-40B4-BE49-F238E27FC236}">
                <a16:creationId xmlns:a16="http://schemas.microsoft.com/office/drawing/2014/main" id="{9868EBAE-1418-BA44-8EB9-D5B695703980}"/>
              </a:ext>
            </a:extLst>
          </p:cNvPr>
          <p:cNvSpPr/>
          <p:nvPr/>
        </p:nvSpPr>
        <p:spPr>
          <a:xfrm>
            <a:off x="9444941" y="166439"/>
            <a:ext cx="2538989" cy="1176223"/>
          </a:xfrm>
          <a:prstGeom prst="wedgeRectCallout">
            <a:avLst>
              <a:gd name="adj1" fmla="val -31487"/>
              <a:gd name="adj2" fmla="val 68171"/>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4"/>
                </a:solidFill>
                <a:latin typeface="Barlow" pitchFamily="2" charset="77"/>
              </a:rPr>
              <a:t>Analysis considers the mean value for constituencies in each category, then normalises these means on a 0-1 scale to see how the different voter tribes compare.</a:t>
            </a:r>
            <a:endParaRPr lang="en-GB" sz="1050" i="1" dirty="0">
              <a:solidFill>
                <a:schemeClr val="accent4"/>
              </a:solidFill>
              <a:latin typeface="Barlow" pitchFamily="2" charset="77"/>
            </a:endParaRPr>
          </a:p>
        </p:txBody>
      </p:sp>
      <p:sp>
        <p:nvSpPr>
          <p:cNvPr id="14" name="Rectangular Callout 13">
            <a:extLst>
              <a:ext uri="{FF2B5EF4-FFF2-40B4-BE49-F238E27FC236}">
                <a16:creationId xmlns:a16="http://schemas.microsoft.com/office/drawing/2014/main" id="{C770AFEB-8EBB-4845-9441-F04F83A76A3B}"/>
              </a:ext>
            </a:extLst>
          </p:cNvPr>
          <p:cNvSpPr/>
          <p:nvPr/>
        </p:nvSpPr>
        <p:spPr>
          <a:xfrm>
            <a:off x="6124070" y="5269832"/>
            <a:ext cx="2478505" cy="958054"/>
          </a:xfrm>
          <a:prstGeom prst="wedgeRectCallout">
            <a:avLst>
              <a:gd name="adj1" fmla="val 14526"/>
              <a:gd name="adj2" fmla="val -82506"/>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Lib Dems and Labour strong in areas with high levels of religious and ethnic diversity (Conservatives the opposite)</a:t>
            </a:r>
            <a:endParaRPr lang="en-GB" sz="1050" i="1" dirty="0">
              <a:solidFill>
                <a:schemeClr val="accent1"/>
              </a:solidFill>
              <a:latin typeface="Barlow" pitchFamily="2" charset="77"/>
            </a:endParaRPr>
          </a:p>
        </p:txBody>
      </p:sp>
      <p:sp>
        <p:nvSpPr>
          <p:cNvPr id="16" name="Rectangular Callout 15">
            <a:extLst>
              <a:ext uri="{FF2B5EF4-FFF2-40B4-BE49-F238E27FC236}">
                <a16:creationId xmlns:a16="http://schemas.microsoft.com/office/drawing/2014/main" id="{A9FDA1D2-C664-F64C-8B0F-E3CB15F47735}"/>
              </a:ext>
            </a:extLst>
          </p:cNvPr>
          <p:cNvSpPr/>
          <p:nvPr/>
        </p:nvSpPr>
        <p:spPr>
          <a:xfrm>
            <a:off x="9444941" y="5269832"/>
            <a:ext cx="1744427" cy="958054"/>
          </a:xfrm>
          <a:prstGeom prst="wedgeRectCallout">
            <a:avLst>
              <a:gd name="adj1" fmla="val 11890"/>
              <a:gd name="adj2" fmla="val -9506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Conservatives very strong in places unable to get good broadband connections...</a:t>
            </a:r>
            <a:endParaRPr lang="en-GB" sz="1050" i="1" dirty="0">
              <a:solidFill>
                <a:schemeClr val="accent1"/>
              </a:solidFill>
              <a:latin typeface="Barlow" pitchFamily="2" charset="77"/>
            </a:endParaRPr>
          </a:p>
        </p:txBody>
      </p:sp>
      <p:sp>
        <p:nvSpPr>
          <p:cNvPr id="12" name="Rectangular Callout 11">
            <a:extLst>
              <a:ext uri="{FF2B5EF4-FFF2-40B4-BE49-F238E27FC236}">
                <a16:creationId xmlns:a16="http://schemas.microsoft.com/office/drawing/2014/main" id="{96BDEB18-53C2-CC4D-9171-AEF80913BFF8}"/>
              </a:ext>
            </a:extLst>
          </p:cNvPr>
          <p:cNvSpPr/>
          <p:nvPr/>
        </p:nvSpPr>
        <p:spPr>
          <a:xfrm>
            <a:off x="3160294" y="5269832"/>
            <a:ext cx="2193759" cy="958054"/>
          </a:xfrm>
          <a:prstGeom prst="wedgeRectCallout">
            <a:avLst>
              <a:gd name="adj1" fmla="val -17998"/>
              <a:gd name="adj2" fmla="val -76227"/>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Conservatives strong in areas with high levels of self-declared Christians (typically older, whiter voters)</a:t>
            </a:r>
            <a:endParaRPr lang="en-GB" sz="1050" i="1" dirty="0">
              <a:solidFill>
                <a:schemeClr val="accent1"/>
              </a:solidFill>
              <a:latin typeface="Barlow" pitchFamily="2" charset="77"/>
            </a:endParaRPr>
          </a:p>
        </p:txBody>
      </p:sp>
    </p:spTree>
    <p:extLst>
      <p:ext uri="{BB962C8B-B14F-4D97-AF65-F5344CB8AC3E}">
        <p14:creationId xmlns:p14="http://schemas.microsoft.com/office/powerpoint/2010/main" val="2835057193"/>
      </p:ext>
    </p:extLst>
  </p:cSld>
  <p:clrMapOvr>
    <a:masterClrMapping/>
  </p:clrMapOvr>
  <p:transition>
    <p:cover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ACBBCB2-6DD4-F844-A187-330648757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191126"/>
            <a:ext cx="10065314" cy="37758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English seat type comparison (4/4)</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30</a:t>
            </a:fld>
            <a:endParaRPr lang="en-US" dirty="0"/>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sp>
        <p:nvSpPr>
          <p:cNvPr id="13" name="Rectangular Callout 12">
            <a:extLst>
              <a:ext uri="{FF2B5EF4-FFF2-40B4-BE49-F238E27FC236}">
                <a16:creationId xmlns:a16="http://schemas.microsoft.com/office/drawing/2014/main" id="{9868EBAE-1418-BA44-8EB9-D5B695703980}"/>
              </a:ext>
            </a:extLst>
          </p:cNvPr>
          <p:cNvSpPr/>
          <p:nvPr/>
        </p:nvSpPr>
        <p:spPr>
          <a:xfrm>
            <a:off x="9444941" y="166439"/>
            <a:ext cx="2538989" cy="1176223"/>
          </a:xfrm>
          <a:prstGeom prst="wedgeRectCallout">
            <a:avLst>
              <a:gd name="adj1" fmla="val -31487"/>
              <a:gd name="adj2" fmla="val 68171"/>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4"/>
                </a:solidFill>
                <a:latin typeface="Barlow" pitchFamily="2" charset="77"/>
              </a:rPr>
              <a:t>Analysis considers the mean value for constituencies in each category, then normalises these means on a 0-1 scale to see how the different voter tribes compare.</a:t>
            </a:r>
            <a:endParaRPr lang="en-GB" sz="1050" i="1" dirty="0">
              <a:solidFill>
                <a:schemeClr val="accent4"/>
              </a:solidFill>
              <a:latin typeface="Barlow" pitchFamily="2" charset="77"/>
            </a:endParaRPr>
          </a:p>
        </p:txBody>
      </p:sp>
      <p:sp>
        <p:nvSpPr>
          <p:cNvPr id="16" name="Rectangular Callout 15">
            <a:extLst>
              <a:ext uri="{FF2B5EF4-FFF2-40B4-BE49-F238E27FC236}">
                <a16:creationId xmlns:a16="http://schemas.microsoft.com/office/drawing/2014/main" id="{A9FDA1D2-C664-F64C-8B0F-E3CB15F47735}"/>
              </a:ext>
            </a:extLst>
          </p:cNvPr>
          <p:cNvSpPr/>
          <p:nvPr/>
        </p:nvSpPr>
        <p:spPr>
          <a:xfrm>
            <a:off x="8013030" y="5269831"/>
            <a:ext cx="1925053" cy="1149147"/>
          </a:xfrm>
          <a:prstGeom prst="wedgeRectCallout">
            <a:avLst>
              <a:gd name="adj1" fmla="val 11890"/>
              <a:gd name="adj2" fmla="val -9506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Conservatives stronger in places with higher rates of chronic diseases. Again, this is likely to be due to older voters.</a:t>
            </a:r>
            <a:endParaRPr lang="en-GB" sz="1050" i="1" dirty="0">
              <a:solidFill>
                <a:schemeClr val="accent1"/>
              </a:solidFill>
              <a:latin typeface="Barlow" pitchFamily="2" charset="77"/>
            </a:endParaRPr>
          </a:p>
        </p:txBody>
      </p:sp>
      <p:sp>
        <p:nvSpPr>
          <p:cNvPr id="15" name="Rectangular Callout 14">
            <a:extLst>
              <a:ext uri="{FF2B5EF4-FFF2-40B4-BE49-F238E27FC236}">
                <a16:creationId xmlns:a16="http://schemas.microsoft.com/office/drawing/2014/main" id="{AF3036D3-DDF6-7A42-81A7-98F1F13BBE9D}"/>
              </a:ext>
            </a:extLst>
          </p:cNvPr>
          <p:cNvSpPr/>
          <p:nvPr/>
        </p:nvSpPr>
        <p:spPr>
          <a:xfrm>
            <a:off x="10159139" y="5269831"/>
            <a:ext cx="1391653" cy="1149147"/>
          </a:xfrm>
          <a:prstGeom prst="wedgeRectCallout">
            <a:avLst>
              <a:gd name="adj1" fmla="val -12318"/>
              <a:gd name="adj2" fmla="val -93808"/>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Competitive Lib Dem seats tend to have high levels of political engagement.</a:t>
            </a:r>
            <a:endParaRPr lang="en-GB" sz="1050" i="1" dirty="0">
              <a:solidFill>
                <a:schemeClr val="accent1"/>
              </a:solidFill>
              <a:latin typeface="Barlow" pitchFamily="2" charset="77"/>
            </a:endParaRPr>
          </a:p>
        </p:txBody>
      </p:sp>
    </p:spTree>
    <p:extLst>
      <p:ext uri="{BB962C8B-B14F-4D97-AF65-F5344CB8AC3E}">
        <p14:creationId xmlns:p14="http://schemas.microsoft.com/office/powerpoint/2010/main" val="1804354298"/>
      </p:ext>
    </p:extLst>
  </p:cSld>
  <p:clrMapOvr>
    <a:masterClrMapping/>
  </p:clrMapOvr>
  <p:transition>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UK Politics –Parties</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8" y="1039661"/>
            <a:ext cx="4455083" cy="5187404"/>
          </a:xfrm>
        </p:spPr>
        <p:txBody>
          <a:bodyPr>
            <a:normAutofit/>
          </a:bodyPr>
          <a:lstStyle/>
          <a:p>
            <a:pPr>
              <a:spcBef>
                <a:spcPts val="1800"/>
              </a:spcBef>
              <a:spcAft>
                <a:spcPts val="0"/>
              </a:spcAft>
            </a:pPr>
            <a:r>
              <a:rPr lang="en-US" sz="2400" dirty="0"/>
              <a:t>The two main parties are the Conservatives and </a:t>
            </a:r>
            <a:r>
              <a:rPr lang="en-US" sz="2400" dirty="0" err="1"/>
              <a:t>Labour</a:t>
            </a:r>
            <a:r>
              <a:rPr lang="en-US" sz="2400" dirty="0"/>
              <a:t>. They have won every election since 1922*</a:t>
            </a:r>
          </a:p>
          <a:p>
            <a:pPr>
              <a:spcBef>
                <a:spcPts val="1800"/>
              </a:spcBef>
              <a:spcAft>
                <a:spcPts val="0"/>
              </a:spcAft>
            </a:pPr>
            <a:r>
              <a:rPr lang="en-US" sz="2400" dirty="0"/>
              <a:t>Scotland and Wales have nationalist parties (SNP and Plaid </a:t>
            </a:r>
            <a:r>
              <a:rPr lang="en-US" sz="2400" dirty="0" err="1"/>
              <a:t>Cymru</a:t>
            </a:r>
            <a:r>
              <a:rPr lang="en-US" sz="2400" dirty="0"/>
              <a:t> respectively) that only stand in those nations</a:t>
            </a:r>
          </a:p>
          <a:p>
            <a:pPr>
              <a:spcBef>
                <a:spcPts val="1800"/>
              </a:spcBef>
              <a:spcAft>
                <a:spcPts val="0"/>
              </a:spcAft>
            </a:pPr>
            <a:r>
              <a:rPr lang="en-US" sz="2400" dirty="0"/>
              <a:t>Northern Ireland has a different set of parties entirely. For this reason, NI is mostly excluded from our analysis</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3</a:t>
            </a:fld>
            <a:endParaRPr lang="en-US" dirty="0"/>
          </a:p>
        </p:txBody>
      </p:sp>
      <p:grpSp>
        <p:nvGrpSpPr>
          <p:cNvPr id="16" name="Group 15">
            <a:extLst>
              <a:ext uri="{FF2B5EF4-FFF2-40B4-BE49-F238E27FC236}">
                <a16:creationId xmlns:a16="http://schemas.microsoft.com/office/drawing/2014/main" id="{91CD2FAA-AF49-244A-8347-1C45818E2204}"/>
              </a:ext>
            </a:extLst>
          </p:cNvPr>
          <p:cNvGrpSpPr/>
          <p:nvPr/>
        </p:nvGrpSpPr>
        <p:grpSpPr>
          <a:xfrm>
            <a:off x="5956662" y="537814"/>
            <a:ext cx="6379029" cy="5812972"/>
            <a:chOff x="6309186" y="522514"/>
            <a:chExt cx="6185436" cy="5812972"/>
          </a:xfrm>
        </p:grpSpPr>
        <p:grpSp>
          <p:nvGrpSpPr>
            <p:cNvPr id="14" name="Group 13">
              <a:extLst>
                <a:ext uri="{FF2B5EF4-FFF2-40B4-BE49-F238E27FC236}">
                  <a16:creationId xmlns:a16="http://schemas.microsoft.com/office/drawing/2014/main" id="{A192DAD8-8E02-A24B-B0AF-A1EB957A786D}"/>
                </a:ext>
              </a:extLst>
            </p:cNvPr>
            <p:cNvGrpSpPr/>
            <p:nvPr/>
          </p:nvGrpSpPr>
          <p:grpSpPr>
            <a:xfrm>
              <a:off x="7504435" y="940526"/>
              <a:ext cx="3794936" cy="4976948"/>
              <a:chOff x="7406641" y="1358537"/>
              <a:chExt cx="4153988" cy="4271554"/>
            </a:xfrm>
          </p:grpSpPr>
          <p:cxnSp>
            <p:nvCxnSpPr>
              <p:cNvPr id="4" name="Straight Arrow Connector 3">
                <a:extLst>
                  <a:ext uri="{FF2B5EF4-FFF2-40B4-BE49-F238E27FC236}">
                    <a16:creationId xmlns:a16="http://schemas.microsoft.com/office/drawing/2014/main" id="{32972744-8764-FC41-8A73-CA7682464F44}"/>
                  </a:ext>
                </a:extLst>
              </p:cNvPr>
              <p:cNvCxnSpPr/>
              <p:nvPr/>
            </p:nvCxnSpPr>
            <p:spPr>
              <a:xfrm>
                <a:off x="9483635" y="1358537"/>
                <a:ext cx="0" cy="4271554"/>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1BC0429-3B2F-3C43-BBA8-D1095737346F}"/>
                  </a:ext>
                </a:extLst>
              </p:cNvPr>
              <p:cNvCxnSpPr>
                <a:cxnSpLocks/>
              </p:cNvCxnSpPr>
              <p:nvPr/>
            </p:nvCxnSpPr>
            <p:spPr>
              <a:xfrm flipH="1">
                <a:off x="7406641" y="3494314"/>
                <a:ext cx="4153988"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13998C8D-7A65-544E-BA67-9E9845355CF1}"/>
                </a:ext>
              </a:extLst>
            </p:cNvPr>
            <p:cNvSpPr txBox="1"/>
            <p:nvPr/>
          </p:nvSpPr>
          <p:spPr>
            <a:xfrm>
              <a:off x="8605068" y="522514"/>
              <a:ext cx="1593669" cy="418012"/>
            </a:xfrm>
            <a:prstGeom prst="rect">
              <a:avLst/>
            </a:prstGeom>
            <a:noFill/>
          </p:spPr>
          <p:txBody>
            <a:bodyPr wrap="none" rtlCol="0" anchor="ctr">
              <a:noAutofit/>
            </a:bodyPr>
            <a:lstStyle/>
            <a:p>
              <a:pPr algn="ctr"/>
              <a:r>
                <a:rPr lang="en-GB" sz="1400" i="1" dirty="0">
                  <a:solidFill>
                    <a:schemeClr val="accent6"/>
                  </a:solidFill>
                  <a:latin typeface="Barlow Light" pitchFamily="2" charset="77"/>
                </a:rPr>
                <a:t>Authoritarian</a:t>
              </a:r>
            </a:p>
          </p:txBody>
        </p:sp>
        <p:sp>
          <p:nvSpPr>
            <p:cNvPr id="17" name="TextBox 16">
              <a:extLst>
                <a:ext uri="{FF2B5EF4-FFF2-40B4-BE49-F238E27FC236}">
                  <a16:creationId xmlns:a16="http://schemas.microsoft.com/office/drawing/2014/main" id="{23734AD4-2E45-734E-99BB-C795A9D6D5F1}"/>
                </a:ext>
              </a:extLst>
            </p:cNvPr>
            <p:cNvSpPr txBox="1"/>
            <p:nvPr/>
          </p:nvSpPr>
          <p:spPr>
            <a:xfrm>
              <a:off x="8605068" y="5917474"/>
              <a:ext cx="1593669" cy="418012"/>
            </a:xfrm>
            <a:prstGeom prst="rect">
              <a:avLst/>
            </a:prstGeom>
            <a:noFill/>
          </p:spPr>
          <p:txBody>
            <a:bodyPr wrap="none" rtlCol="0" anchor="ctr">
              <a:noAutofit/>
            </a:bodyPr>
            <a:lstStyle/>
            <a:p>
              <a:pPr algn="ctr"/>
              <a:r>
                <a:rPr lang="en-GB" sz="1400" i="1" dirty="0">
                  <a:solidFill>
                    <a:schemeClr val="accent6"/>
                  </a:solidFill>
                  <a:latin typeface="Barlow Light" pitchFamily="2" charset="77"/>
                </a:rPr>
                <a:t>Libertarian</a:t>
              </a:r>
            </a:p>
          </p:txBody>
        </p:sp>
        <p:sp>
          <p:nvSpPr>
            <p:cNvPr id="18" name="TextBox 17">
              <a:extLst>
                <a:ext uri="{FF2B5EF4-FFF2-40B4-BE49-F238E27FC236}">
                  <a16:creationId xmlns:a16="http://schemas.microsoft.com/office/drawing/2014/main" id="{2CB1B3ED-1998-5A45-BD4D-894CC4FB7064}"/>
                </a:ext>
              </a:extLst>
            </p:cNvPr>
            <p:cNvSpPr txBox="1"/>
            <p:nvPr/>
          </p:nvSpPr>
          <p:spPr>
            <a:xfrm>
              <a:off x="6309186" y="3219994"/>
              <a:ext cx="1195250" cy="418012"/>
            </a:xfrm>
            <a:prstGeom prst="rect">
              <a:avLst/>
            </a:prstGeom>
            <a:noFill/>
          </p:spPr>
          <p:txBody>
            <a:bodyPr wrap="none" rtlCol="0" anchor="ctr">
              <a:noAutofit/>
            </a:bodyPr>
            <a:lstStyle/>
            <a:p>
              <a:pPr algn="r"/>
              <a:r>
                <a:rPr lang="en-GB" sz="1400" i="1" dirty="0">
                  <a:solidFill>
                    <a:schemeClr val="accent6"/>
                  </a:solidFill>
                  <a:latin typeface="Barlow Light" pitchFamily="2" charset="77"/>
                </a:rPr>
                <a:t>Economic</a:t>
              </a:r>
            </a:p>
            <a:p>
              <a:pPr algn="r"/>
              <a:r>
                <a:rPr lang="en-GB" sz="1400" i="1" dirty="0">
                  <a:solidFill>
                    <a:schemeClr val="accent6"/>
                  </a:solidFill>
                  <a:latin typeface="Barlow Light" pitchFamily="2" charset="77"/>
                </a:rPr>
                <a:t>Left</a:t>
              </a:r>
            </a:p>
          </p:txBody>
        </p:sp>
        <p:sp>
          <p:nvSpPr>
            <p:cNvPr id="19" name="TextBox 18">
              <a:extLst>
                <a:ext uri="{FF2B5EF4-FFF2-40B4-BE49-F238E27FC236}">
                  <a16:creationId xmlns:a16="http://schemas.microsoft.com/office/drawing/2014/main" id="{26553826-E2C8-E643-A06C-BC8982381A80}"/>
                </a:ext>
              </a:extLst>
            </p:cNvPr>
            <p:cNvSpPr txBox="1"/>
            <p:nvPr/>
          </p:nvSpPr>
          <p:spPr>
            <a:xfrm>
              <a:off x="11299371" y="3219994"/>
              <a:ext cx="1195251" cy="418012"/>
            </a:xfrm>
            <a:prstGeom prst="rect">
              <a:avLst/>
            </a:prstGeom>
            <a:noFill/>
          </p:spPr>
          <p:txBody>
            <a:bodyPr wrap="none" rtlCol="0" anchor="ctr">
              <a:noAutofit/>
            </a:bodyPr>
            <a:lstStyle/>
            <a:p>
              <a:r>
                <a:rPr lang="en-GB" sz="1400" i="1" dirty="0">
                  <a:solidFill>
                    <a:schemeClr val="accent6"/>
                  </a:solidFill>
                  <a:latin typeface="Barlow Light" pitchFamily="2" charset="77"/>
                </a:rPr>
                <a:t>Economic</a:t>
              </a:r>
            </a:p>
            <a:p>
              <a:r>
                <a:rPr lang="en-GB" sz="1400" i="1" dirty="0">
                  <a:solidFill>
                    <a:schemeClr val="accent6"/>
                  </a:solidFill>
                  <a:latin typeface="Barlow Light" pitchFamily="2" charset="77"/>
                </a:rPr>
                <a:t>Right</a:t>
              </a:r>
            </a:p>
          </p:txBody>
        </p:sp>
      </p:grpSp>
      <p:pic>
        <p:nvPicPr>
          <p:cNvPr id="6146" name="Picture 2" descr="Image result for conservative party logo&quot;">
            <a:extLst>
              <a:ext uri="{FF2B5EF4-FFF2-40B4-BE49-F238E27FC236}">
                <a16:creationId xmlns:a16="http://schemas.microsoft.com/office/drawing/2014/main" id="{283A63C6-EED7-4245-8572-F7549468CF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28" r="17179" b="6402"/>
          <a:stretch/>
        </p:blipFill>
        <p:spPr bwMode="auto">
          <a:xfrm>
            <a:off x="10594395" y="1422782"/>
            <a:ext cx="695033" cy="5682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rexit party logo&quot;">
            <a:extLst>
              <a:ext uri="{FF2B5EF4-FFF2-40B4-BE49-F238E27FC236}">
                <a16:creationId xmlns:a16="http://schemas.microsoft.com/office/drawing/2014/main" id="{23217D06-313A-434C-A61D-8F10B3F5A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3455" y="1060684"/>
            <a:ext cx="494899" cy="49489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beral democrat logo&quot;">
            <a:extLst>
              <a:ext uri="{FF2B5EF4-FFF2-40B4-BE49-F238E27FC236}">
                <a16:creationId xmlns:a16="http://schemas.microsoft.com/office/drawing/2014/main" id="{04E915E1-087B-3249-A2D1-6585A6AED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6120" y="4140925"/>
            <a:ext cx="938399" cy="52784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np logo&quot;">
            <a:extLst>
              <a:ext uri="{FF2B5EF4-FFF2-40B4-BE49-F238E27FC236}">
                <a16:creationId xmlns:a16="http://schemas.microsoft.com/office/drawing/2014/main" id="{23F3C8A7-8882-5542-BD5D-D549C4C39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026" y="3741156"/>
            <a:ext cx="757646" cy="27168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green party logo&quot;">
            <a:extLst>
              <a:ext uri="{FF2B5EF4-FFF2-40B4-BE49-F238E27FC236}">
                <a16:creationId xmlns:a16="http://schemas.microsoft.com/office/drawing/2014/main" id="{A56A8034-EA19-7E4B-843E-A5771F85E1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87" t="4201" r="9806" b="2857"/>
          <a:stretch/>
        </p:blipFill>
        <p:spPr bwMode="auto">
          <a:xfrm>
            <a:off x="7792625" y="4350422"/>
            <a:ext cx="501110" cy="636703"/>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Image result for labour party logo&quot;">
            <a:extLst>
              <a:ext uri="{FF2B5EF4-FFF2-40B4-BE49-F238E27FC236}">
                <a16:creationId xmlns:a16="http://schemas.microsoft.com/office/drawing/2014/main" id="{C6D3C76D-33E3-D744-837F-17BA30BACC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0740" y="2770525"/>
            <a:ext cx="544667" cy="544667"/>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Image result for plaid cymru logo&quot;">
            <a:extLst>
              <a:ext uri="{FF2B5EF4-FFF2-40B4-BE49-F238E27FC236}">
                <a16:creationId xmlns:a16="http://schemas.microsoft.com/office/drawing/2014/main" id="{33C42396-457C-DD4A-896B-618D022A44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3096" y="4016355"/>
            <a:ext cx="590473" cy="590473"/>
          </a:xfrm>
          <a:prstGeom prst="rect">
            <a:avLst/>
          </a:prstGeom>
          <a:noFill/>
          <a:extLst>
            <a:ext uri="{909E8E84-426E-40DD-AFC4-6F175D3DCCD1}">
              <a14:hiddenFill xmlns:a14="http://schemas.microsoft.com/office/drawing/2010/main">
                <a:solidFill>
                  <a:srgbClr val="FFFFFF"/>
                </a:solidFill>
              </a14:hiddenFill>
            </a:ext>
          </a:extLst>
        </p:spPr>
      </p:pic>
      <p:sp>
        <p:nvSpPr>
          <p:cNvPr id="20" name="Footer Placeholder 19">
            <a:extLst>
              <a:ext uri="{FF2B5EF4-FFF2-40B4-BE49-F238E27FC236}">
                <a16:creationId xmlns:a16="http://schemas.microsoft.com/office/drawing/2014/main" id="{9091B640-8362-8247-97B9-B55821004B3C}"/>
              </a:ext>
            </a:extLst>
          </p:cNvPr>
          <p:cNvSpPr>
            <a:spLocks noGrp="1"/>
          </p:cNvSpPr>
          <p:nvPr>
            <p:ph type="ftr" sz="quarter" idx="11"/>
          </p:nvPr>
        </p:nvSpPr>
        <p:spPr/>
        <p:txBody>
          <a:bodyPr/>
          <a:lstStyle/>
          <a:p>
            <a:r>
              <a:rPr lang="en-US" sz="800" dirty="0"/>
              <a:t>* This is a function of the UK’s ‘First Past The Post’ voting system, which often leads to significant disparities between overall popular vote share, and the share of seats won in the House of Commons. In 2015 The Conservative Party managed to win more than half the seats with just 37% of the popular vote. On the other end of the spectrum, UKIP won just one seat (0.015% of the total seats) with 13% of the national vote.</a:t>
            </a:r>
          </a:p>
        </p:txBody>
      </p:sp>
    </p:spTree>
    <p:extLst>
      <p:ext uri="{BB962C8B-B14F-4D97-AF65-F5344CB8AC3E}">
        <p14:creationId xmlns:p14="http://schemas.microsoft.com/office/powerpoint/2010/main" val="4072660719"/>
      </p:ext>
    </p:extLst>
  </p:cSld>
  <p:clrMapOvr>
    <a:masterClrMapping/>
  </p:clrMapOvr>
  <p:transition>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The case for data science</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4</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9" y="1039660"/>
            <a:ext cx="4319898" cy="5622397"/>
          </a:xfrm>
        </p:spPr>
        <p:txBody>
          <a:bodyPr>
            <a:normAutofit/>
          </a:bodyPr>
          <a:lstStyle/>
          <a:p>
            <a:pPr>
              <a:spcBef>
                <a:spcPts val="1800"/>
              </a:spcBef>
              <a:spcAft>
                <a:spcPts val="0"/>
              </a:spcAft>
            </a:pPr>
            <a:r>
              <a:rPr lang="en-US" sz="2400" dirty="0"/>
              <a:t>Though there is emphasis on the national campaign, UK General Elections are, in essence, 650 mini-elections</a:t>
            </a:r>
          </a:p>
          <a:p>
            <a:pPr>
              <a:spcBef>
                <a:spcPts val="1800"/>
              </a:spcBef>
              <a:spcAft>
                <a:spcPts val="0"/>
              </a:spcAft>
            </a:pPr>
            <a:r>
              <a:rPr lang="en-US" sz="2400" dirty="0"/>
              <a:t>Voters in different parts of the country can have very different concerns. Local campaigns may need tailoring at a constituency level</a:t>
            </a:r>
          </a:p>
          <a:p>
            <a:pPr>
              <a:spcBef>
                <a:spcPts val="1800"/>
              </a:spcBef>
              <a:spcAft>
                <a:spcPts val="0"/>
              </a:spcAft>
            </a:pPr>
            <a:r>
              <a:rPr lang="en-US" sz="2400" dirty="0"/>
              <a:t>Resources are tight – there are strict campaign spending limits (and a finite number of party activists to deploy)</a:t>
            </a:r>
          </a:p>
        </p:txBody>
      </p:sp>
      <p:sp>
        <p:nvSpPr>
          <p:cNvPr id="9" name="TextBox 8">
            <a:extLst>
              <a:ext uri="{FF2B5EF4-FFF2-40B4-BE49-F238E27FC236}">
                <a16:creationId xmlns:a16="http://schemas.microsoft.com/office/drawing/2014/main" id="{F0B3EF59-E590-8B43-BA21-721D0B65A615}"/>
              </a:ext>
            </a:extLst>
          </p:cNvPr>
          <p:cNvSpPr txBox="1"/>
          <p:nvPr/>
        </p:nvSpPr>
        <p:spPr>
          <a:xfrm>
            <a:off x="6798339" y="964217"/>
            <a:ext cx="5023547" cy="418012"/>
          </a:xfrm>
          <a:prstGeom prst="rect">
            <a:avLst/>
          </a:prstGeom>
          <a:noFill/>
        </p:spPr>
        <p:txBody>
          <a:bodyPr wrap="none" rtlCol="0" anchor="ctr">
            <a:noAutofit/>
          </a:bodyPr>
          <a:lstStyle/>
          <a:p>
            <a:pPr algn="ctr"/>
            <a:r>
              <a:rPr lang="en-GB" sz="1600" i="1" dirty="0">
                <a:solidFill>
                  <a:schemeClr val="accent6"/>
                </a:solidFill>
                <a:latin typeface="Barlow Light" pitchFamily="2" charset="77"/>
              </a:rPr>
              <a:t>Which data science techniques could be useful here?</a:t>
            </a:r>
          </a:p>
        </p:txBody>
      </p:sp>
      <p:grpSp>
        <p:nvGrpSpPr>
          <p:cNvPr id="10" name="Group 9">
            <a:extLst>
              <a:ext uri="{FF2B5EF4-FFF2-40B4-BE49-F238E27FC236}">
                <a16:creationId xmlns:a16="http://schemas.microsoft.com/office/drawing/2014/main" id="{3A69D329-BD48-7A44-8245-9AA06D0E3367}"/>
              </a:ext>
            </a:extLst>
          </p:cNvPr>
          <p:cNvGrpSpPr/>
          <p:nvPr/>
        </p:nvGrpSpPr>
        <p:grpSpPr>
          <a:xfrm>
            <a:off x="6798339" y="1464013"/>
            <a:ext cx="5023547" cy="2258108"/>
            <a:chOff x="6798339" y="3969487"/>
            <a:chExt cx="5023547" cy="2258108"/>
          </a:xfrm>
        </p:grpSpPr>
        <p:sp>
          <p:nvSpPr>
            <p:cNvPr id="8" name="Rectangle 7">
              <a:extLst>
                <a:ext uri="{FF2B5EF4-FFF2-40B4-BE49-F238E27FC236}">
                  <a16:creationId xmlns:a16="http://schemas.microsoft.com/office/drawing/2014/main" id="{2629C850-3322-5146-B874-CC45DF46EB0A}"/>
                </a:ext>
              </a:extLst>
            </p:cNvPr>
            <p:cNvSpPr/>
            <p:nvPr/>
          </p:nvSpPr>
          <p:spPr>
            <a:xfrm>
              <a:off x="6798339" y="3969487"/>
              <a:ext cx="5023547" cy="22581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944000" rtlCol="0" anchor="ctr"/>
            <a:lstStyle/>
            <a:p>
              <a:pPr algn="ctr"/>
              <a:r>
                <a:rPr lang="en-GB" sz="2400" b="1" i="1" dirty="0">
                  <a:latin typeface="Barlow SemiBold" pitchFamily="2" charset="77"/>
                </a:rPr>
                <a:t>Clustering</a:t>
              </a:r>
            </a:p>
            <a:p>
              <a:pPr algn="ctr"/>
              <a:r>
                <a:rPr lang="en-GB" sz="1600" dirty="0">
                  <a:latin typeface="Barlow" pitchFamily="2" charset="77"/>
                </a:rPr>
                <a:t>By clustering constituencies based on their characteristics, we can see if there are any seats that parties are underperforming in, allowing them to better target resources</a:t>
              </a:r>
              <a:endParaRPr lang="en-GB" sz="1600" b="1" i="1" dirty="0">
                <a:latin typeface="Barlow SemiBold" pitchFamily="2" charset="77"/>
              </a:endParaRPr>
            </a:p>
          </p:txBody>
        </p:sp>
        <p:pic>
          <p:nvPicPr>
            <p:cNvPr id="7170" name="Picture 2" descr="Image result for clustering icon&quot;">
              <a:extLst>
                <a:ext uri="{FF2B5EF4-FFF2-40B4-BE49-F238E27FC236}">
                  <a16:creationId xmlns:a16="http://schemas.microsoft.com/office/drawing/2014/main" id="{EACA9FBE-7F8B-7E4E-A7C1-E7C5C6B15FA2}"/>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946782" y="4369392"/>
              <a:ext cx="1574208" cy="1574208"/>
            </a:xfrm>
            <a:prstGeom prst="rect">
              <a:avLst/>
            </a:prstGeom>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62483A87-E1C7-C443-B037-CC225E49FBD9}"/>
              </a:ext>
            </a:extLst>
          </p:cNvPr>
          <p:cNvGrpSpPr/>
          <p:nvPr/>
        </p:nvGrpSpPr>
        <p:grpSpPr>
          <a:xfrm>
            <a:off x="6706544" y="3853609"/>
            <a:ext cx="5115342" cy="2258108"/>
            <a:chOff x="6706544" y="1467294"/>
            <a:chExt cx="5115342" cy="2258108"/>
          </a:xfrm>
        </p:grpSpPr>
        <p:sp>
          <p:nvSpPr>
            <p:cNvPr id="6" name="Rectangle 5">
              <a:extLst>
                <a:ext uri="{FF2B5EF4-FFF2-40B4-BE49-F238E27FC236}">
                  <a16:creationId xmlns:a16="http://schemas.microsoft.com/office/drawing/2014/main" id="{B4BAA922-712A-B041-8CA4-D0808D804767}"/>
                </a:ext>
              </a:extLst>
            </p:cNvPr>
            <p:cNvSpPr/>
            <p:nvPr/>
          </p:nvSpPr>
          <p:spPr>
            <a:xfrm>
              <a:off x="6798339" y="1467294"/>
              <a:ext cx="5023547" cy="22581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944000" rtlCol="0" anchor="ctr"/>
            <a:lstStyle/>
            <a:p>
              <a:pPr algn="ctr"/>
              <a:r>
                <a:rPr lang="en-GB" sz="2400" b="1" i="1" dirty="0">
                  <a:latin typeface="Barlow SemiBold" pitchFamily="2" charset="77"/>
                </a:rPr>
                <a:t>Classification</a:t>
              </a:r>
              <a:endParaRPr lang="en-GB" sz="2000" b="1" i="1" dirty="0">
                <a:latin typeface="Barlow SemiBold" pitchFamily="2" charset="77"/>
              </a:endParaRPr>
            </a:p>
            <a:p>
              <a:pPr algn="ctr"/>
              <a:r>
                <a:rPr lang="en-GB" sz="1600" dirty="0">
                  <a:latin typeface="Barlow" pitchFamily="2" charset="77"/>
                </a:rPr>
                <a:t>By creating a classification algorithm that predicts how a constituency votes (based on a range of local KPIs) we can better understand what factors drive voters of the different parties</a:t>
              </a:r>
            </a:p>
          </p:txBody>
        </p:sp>
        <p:pic>
          <p:nvPicPr>
            <p:cNvPr id="7172" name="Picture 4" descr="Image result for classification icon&quot;">
              <a:extLst>
                <a:ext uri="{FF2B5EF4-FFF2-40B4-BE49-F238E27FC236}">
                  <a16:creationId xmlns:a16="http://schemas.microsoft.com/office/drawing/2014/main" id="{BAF0717D-1BDA-D843-9788-5761C191EF03}"/>
                </a:ext>
              </a:extLst>
            </p:cNvPr>
            <p:cNvPicPr>
              <a:picLocks noChangeAspect="1" noChangeArrowheads="1"/>
            </p:cNvPicPr>
            <p:nvPr/>
          </p:nvPicPr>
          <p:blipFill>
            <a:blip r:embed="rId3">
              <a:extLst>
                <a:ext uri="{BEBA8EAE-BF5A-486C-A8C5-ECC9F3942E4B}">
                  <a14:imgProps xmlns:a14="http://schemas.microsoft.com/office/drawing/2010/main">
                    <a14:imgLayer>
                      <a14:imgEffect>
                        <a14:saturation sat="122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06544" y="1569006"/>
              <a:ext cx="2054684" cy="2054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99317548"/>
      </p:ext>
    </p:extLst>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The data used in this analysis</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5</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8" y="1039661"/>
            <a:ext cx="10006797" cy="871436"/>
          </a:xfrm>
        </p:spPr>
        <p:txBody>
          <a:bodyPr>
            <a:normAutofit/>
          </a:bodyPr>
          <a:lstStyle/>
          <a:p>
            <a:pPr marL="0" indent="0">
              <a:spcBef>
                <a:spcPts val="1800"/>
              </a:spcBef>
              <a:spcAft>
                <a:spcPts val="0"/>
              </a:spcAft>
              <a:buNone/>
            </a:pPr>
            <a:r>
              <a:rPr lang="en-US" sz="2400" dirty="0"/>
              <a:t>Data is taken from official Government sources. It includes the following KPIs for each constituency:</a:t>
            </a:r>
          </a:p>
        </p:txBody>
      </p:sp>
      <p:sp>
        <p:nvSpPr>
          <p:cNvPr id="12" name="Footer Placeholder 19">
            <a:extLst>
              <a:ext uri="{FF2B5EF4-FFF2-40B4-BE49-F238E27FC236}">
                <a16:creationId xmlns:a16="http://schemas.microsoft.com/office/drawing/2014/main" id="{75FB9444-50CA-1D4B-A767-42ED6B01D462}"/>
              </a:ext>
            </a:extLst>
          </p:cNvPr>
          <p:cNvSpPr>
            <a:spLocks noGrp="1"/>
          </p:cNvSpPr>
          <p:nvPr>
            <p:ph type="ftr" sz="quarter" idx="11"/>
          </p:nvPr>
        </p:nvSpPr>
        <p:spPr>
          <a:xfrm>
            <a:off x="1815085" y="6400692"/>
            <a:ext cx="9972787" cy="365125"/>
          </a:xfrm>
        </p:spPr>
        <p:txBody>
          <a:bodyPr anchor="b"/>
          <a:lstStyle/>
          <a:p>
            <a:r>
              <a:rPr lang="en-US" sz="1050" dirty="0"/>
              <a:t>*Data for English constituencies only</a:t>
            </a:r>
          </a:p>
          <a:p>
            <a:endParaRPr lang="en-US" sz="1050" dirty="0"/>
          </a:p>
          <a:p>
            <a:pPr marL="171450" indent="-171450">
              <a:buFont typeface="Arial" panose="020B0604020202020204" pitchFamily="34" charset="0"/>
              <a:buChar char="•"/>
            </a:pPr>
            <a:endParaRPr lang="en-US" sz="1050" dirty="0"/>
          </a:p>
          <a:p>
            <a:r>
              <a:rPr lang="en-US" sz="1050" dirty="0"/>
              <a:t>Much of this data can be found online, at </a:t>
            </a:r>
            <a:r>
              <a:rPr lang="en-US" sz="1050" dirty="0">
                <a:hlinkClick r:id="rId2"/>
              </a:rPr>
              <a:t>https://commonslibrary.parliament.uk/local-data-browse-by-topic/</a:t>
            </a:r>
            <a:endParaRPr lang="en-US" sz="1050" dirty="0"/>
          </a:p>
          <a:p>
            <a:endParaRPr lang="en-US" sz="1050" dirty="0"/>
          </a:p>
        </p:txBody>
      </p:sp>
      <p:sp>
        <p:nvSpPr>
          <p:cNvPr id="14" name="Content Placeholder 1">
            <a:extLst>
              <a:ext uri="{FF2B5EF4-FFF2-40B4-BE49-F238E27FC236}">
                <a16:creationId xmlns:a16="http://schemas.microsoft.com/office/drawing/2014/main" id="{FDDB178B-A271-B641-A0D8-3814A95A4B5E}"/>
              </a:ext>
            </a:extLst>
          </p:cNvPr>
          <p:cNvSpPr txBox="1">
            <a:spLocks/>
          </p:cNvSpPr>
          <p:nvPr/>
        </p:nvSpPr>
        <p:spPr>
          <a:xfrm>
            <a:off x="1815088" y="1911096"/>
            <a:ext cx="10006797" cy="3858767"/>
          </a:xfrm>
          <a:prstGeom prst="rect">
            <a:avLst/>
          </a:prstGeom>
        </p:spPr>
        <p:txBody>
          <a:bodyPr vert="horz" lIns="91440" tIns="45720" rIns="91440" bIns="45720" numCol="2" rtlCol="0">
            <a:normAutofit/>
          </a:bodyPr>
          <a:lst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0"/>
              </a:spcAft>
            </a:pPr>
            <a:r>
              <a:rPr lang="en-US" sz="1400" dirty="0">
                <a:solidFill>
                  <a:schemeClr val="accent1"/>
                </a:solidFill>
              </a:rPr>
              <a:t>Type of constituency (big city, small town, etc.)</a:t>
            </a:r>
          </a:p>
          <a:p>
            <a:pPr>
              <a:spcBef>
                <a:spcPts val="600"/>
              </a:spcBef>
              <a:spcAft>
                <a:spcPts val="0"/>
              </a:spcAft>
            </a:pPr>
            <a:r>
              <a:rPr lang="en-US" sz="1400" dirty="0">
                <a:solidFill>
                  <a:schemeClr val="accent1"/>
                </a:solidFill>
              </a:rPr>
              <a:t>Population / population density</a:t>
            </a:r>
          </a:p>
          <a:p>
            <a:pPr>
              <a:spcBef>
                <a:spcPts val="600"/>
              </a:spcBef>
              <a:spcAft>
                <a:spcPts val="0"/>
              </a:spcAft>
            </a:pPr>
            <a:r>
              <a:rPr lang="en-US" sz="1400" dirty="0">
                <a:solidFill>
                  <a:schemeClr val="accent1"/>
                </a:solidFill>
              </a:rPr>
              <a:t>Age demographics</a:t>
            </a:r>
          </a:p>
          <a:p>
            <a:pPr>
              <a:spcBef>
                <a:spcPts val="600"/>
              </a:spcBef>
              <a:spcAft>
                <a:spcPts val="0"/>
              </a:spcAft>
            </a:pPr>
            <a:r>
              <a:rPr lang="en-US" sz="1400" dirty="0">
                <a:solidFill>
                  <a:schemeClr val="accent1"/>
                </a:solidFill>
              </a:rPr>
              <a:t>Incorporated businesses (3 KPIs)</a:t>
            </a:r>
          </a:p>
          <a:p>
            <a:pPr>
              <a:spcBef>
                <a:spcPts val="600"/>
              </a:spcBef>
              <a:spcAft>
                <a:spcPts val="0"/>
              </a:spcAft>
            </a:pPr>
            <a:r>
              <a:rPr lang="en-US" sz="1400" dirty="0">
                <a:solidFill>
                  <a:schemeClr val="accent1"/>
                </a:solidFill>
              </a:rPr>
              <a:t>Unemployment rates (absolute and growth)</a:t>
            </a:r>
          </a:p>
          <a:p>
            <a:pPr>
              <a:spcBef>
                <a:spcPts val="600"/>
              </a:spcBef>
              <a:spcAft>
                <a:spcPts val="0"/>
              </a:spcAft>
            </a:pPr>
            <a:r>
              <a:rPr lang="en-US" sz="1400" dirty="0">
                <a:solidFill>
                  <a:schemeClr val="accent1"/>
                </a:solidFill>
              </a:rPr>
              <a:t>Median weekly wages</a:t>
            </a:r>
          </a:p>
          <a:p>
            <a:pPr>
              <a:spcBef>
                <a:spcPts val="600"/>
              </a:spcBef>
              <a:spcAft>
                <a:spcPts val="0"/>
              </a:spcAft>
            </a:pPr>
            <a:r>
              <a:rPr lang="en-US" sz="1400" dirty="0">
                <a:solidFill>
                  <a:schemeClr val="accent1"/>
                </a:solidFill>
              </a:rPr>
              <a:t>Share of jobs paying below local living wage*</a:t>
            </a:r>
          </a:p>
          <a:p>
            <a:pPr>
              <a:spcBef>
                <a:spcPts val="600"/>
              </a:spcBef>
              <a:spcAft>
                <a:spcPts val="0"/>
              </a:spcAft>
            </a:pPr>
            <a:r>
              <a:rPr lang="en-US" sz="1400" dirty="0">
                <a:solidFill>
                  <a:schemeClr val="accent1"/>
                </a:solidFill>
              </a:rPr>
              <a:t>House prices (absolute and growth)</a:t>
            </a:r>
          </a:p>
          <a:p>
            <a:pPr>
              <a:spcBef>
                <a:spcPts val="600"/>
              </a:spcBef>
              <a:spcAft>
                <a:spcPts val="0"/>
              </a:spcAft>
            </a:pPr>
            <a:r>
              <a:rPr lang="en-US" sz="1400" dirty="0">
                <a:solidFill>
                  <a:schemeClr val="accent1"/>
                </a:solidFill>
              </a:rPr>
              <a:t>House ownership status (4 categories)</a:t>
            </a:r>
          </a:p>
          <a:p>
            <a:pPr>
              <a:spcBef>
                <a:spcPts val="600"/>
              </a:spcBef>
              <a:spcAft>
                <a:spcPts val="0"/>
              </a:spcAft>
            </a:pPr>
            <a:r>
              <a:rPr lang="en-US" sz="1400" dirty="0">
                <a:solidFill>
                  <a:schemeClr val="accent1"/>
                </a:solidFill>
              </a:rPr>
              <a:t>Share of families with children owning own house*</a:t>
            </a:r>
          </a:p>
          <a:p>
            <a:pPr>
              <a:spcBef>
                <a:spcPts val="600"/>
              </a:spcBef>
              <a:spcAft>
                <a:spcPts val="0"/>
              </a:spcAft>
            </a:pPr>
            <a:r>
              <a:rPr lang="en-US" sz="1400" dirty="0">
                <a:solidFill>
                  <a:schemeClr val="accent1"/>
                </a:solidFill>
              </a:rPr>
              <a:t>Share of people working in given sector (12 categories)</a:t>
            </a:r>
          </a:p>
          <a:p>
            <a:pPr>
              <a:spcBef>
                <a:spcPts val="600"/>
              </a:spcBef>
              <a:spcAft>
                <a:spcPts val="0"/>
              </a:spcAft>
            </a:pPr>
            <a:r>
              <a:rPr lang="en-US" sz="1400" dirty="0">
                <a:solidFill>
                  <a:schemeClr val="accent1"/>
                </a:solidFill>
              </a:rPr>
              <a:t>Share of people in managerial or professional roles*</a:t>
            </a:r>
          </a:p>
          <a:p>
            <a:pPr>
              <a:spcBef>
                <a:spcPts val="600"/>
              </a:spcBef>
              <a:spcAft>
                <a:spcPts val="0"/>
              </a:spcAft>
            </a:pPr>
            <a:r>
              <a:rPr lang="en-US" sz="1400" dirty="0">
                <a:solidFill>
                  <a:schemeClr val="accent1"/>
                </a:solidFill>
              </a:rPr>
              <a:t>Share of people by qualification level (5 categories)</a:t>
            </a:r>
          </a:p>
          <a:p>
            <a:pPr>
              <a:spcBef>
                <a:spcPts val="600"/>
              </a:spcBef>
              <a:spcAft>
                <a:spcPts val="0"/>
              </a:spcAft>
            </a:pPr>
            <a:r>
              <a:rPr lang="en-US" sz="1400" dirty="0">
                <a:solidFill>
                  <a:schemeClr val="accent1"/>
                </a:solidFill>
              </a:rPr>
              <a:t>Share of people by ethnicity (4 categories)</a:t>
            </a:r>
          </a:p>
          <a:p>
            <a:pPr>
              <a:spcBef>
                <a:spcPts val="600"/>
              </a:spcBef>
              <a:spcAft>
                <a:spcPts val="0"/>
              </a:spcAft>
            </a:pPr>
            <a:r>
              <a:rPr lang="en-US" sz="1400" dirty="0">
                <a:solidFill>
                  <a:schemeClr val="accent1"/>
                </a:solidFill>
              </a:rPr>
              <a:t>Share of people by religion (7 categories)</a:t>
            </a:r>
          </a:p>
          <a:p>
            <a:pPr>
              <a:spcBef>
                <a:spcPts val="600"/>
              </a:spcBef>
              <a:spcAft>
                <a:spcPts val="0"/>
              </a:spcAft>
            </a:pPr>
            <a:r>
              <a:rPr lang="en-US" sz="1400" dirty="0">
                <a:solidFill>
                  <a:schemeClr val="accent1"/>
                </a:solidFill>
              </a:rPr>
              <a:t>Share of people by country of birth (11 categories)</a:t>
            </a:r>
          </a:p>
          <a:p>
            <a:pPr>
              <a:spcBef>
                <a:spcPts val="600"/>
              </a:spcBef>
              <a:spcAft>
                <a:spcPts val="0"/>
              </a:spcAft>
            </a:pPr>
            <a:r>
              <a:rPr lang="en-US" sz="1400" dirty="0">
                <a:solidFill>
                  <a:schemeClr val="accent1"/>
                </a:solidFill>
              </a:rPr>
              <a:t>Broadband quality in constituency</a:t>
            </a:r>
          </a:p>
          <a:p>
            <a:pPr>
              <a:spcBef>
                <a:spcPts val="600"/>
              </a:spcBef>
              <a:spcAft>
                <a:spcPts val="0"/>
              </a:spcAft>
            </a:pPr>
            <a:r>
              <a:rPr lang="en-US" sz="1400" dirty="0">
                <a:solidFill>
                  <a:schemeClr val="accent1"/>
                </a:solidFill>
              </a:rPr>
              <a:t>Change in Local Authority spending power*</a:t>
            </a:r>
          </a:p>
          <a:p>
            <a:pPr>
              <a:spcBef>
                <a:spcPts val="600"/>
              </a:spcBef>
              <a:spcAft>
                <a:spcPts val="0"/>
              </a:spcAft>
            </a:pPr>
            <a:r>
              <a:rPr lang="en-US" sz="1400" dirty="0">
                <a:solidFill>
                  <a:schemeClr val="accent1"/>
                </a:solidFill>
              </a:rPr>
              <a:t>Share of early-years childcare providers rated at least ‘Good’ by government inspectorate*</a:t>
            </a:r>
          </a:p>
          <a:p>
            <a:pPr>
              <a:spcBef>
                <a:spcPts val="600"/>
              </a:spcBef>
              <a:spcAft>
                <a:spcPts val="0"/>
              </a:spcAft>
            </a:pPr>
            <a:r>
              <a:rPr lang="en-US" sz="1400" dirty="0">
                <a:solidFill>
                  <a:schemeClr val="accent1"/>
                </a:solidFill>
              </a:rPr>
              <a:t>Social mobility KPIs for children in poverty (8 KPIs)*</a:t>
            </a:r>
          </a:p>
          <a:p>
            <a:pPr>
              <a:spcBef>
                <a:spcPts val="600"/>
              </a:spcBef>
              <a:spcAft>
                <a:spcPts val="0"/>
              </a:spcAft>
            </a:pPr>
            <a:r>
              <a:rPr lang="en-US" sz="1400" dirty="0">
                <a:solidFill>
                  <a:schemeClr val="accent1"/>
                </a:solidFill>
              </a:rPr>
              <a:t>Per-pupil school funding (absolute and growth)*</a:t>
            </a:r>
          </a:p>
          <a:p>
            <a:pPr>
              <a:spcBef>
                <a:spcPts val="600"/>
              </a:spcBef>
              <a:spcAft>
                <a:spcPts val="0"/>
              </a:spcAft>
            </a:pPr>
            <a:r>
              <a:rPr lang="en-US" sz="1400" dirty="0">
                <a:solidFill>
                  <a:schemeClr val="accent1"/>
                </a:solidFill>
              </a:rPr>
              <a:t>School quality metrics (4 KPIs)*</a:t>
            </a:r>
          </a:p>
          <a:p>
            <a:pPr>
              <a:spcBef>
                <a:spcPts val="600"/>
              </a:spcBef>
              <a:spcAft>
                <a:spcPts val="0"/>
              </a:spcAft>
            </a:pPr>
            <a:r>
              <a:rPr lang="en-US" sz="1400" dirty="0">
                <a:solidFill>
                  <a:schemeClr val="accent1"/>
                </a:solidFill>
              </a:rPr>
              <a:t>Share of people with chronic diseases (5 categories)*</a:t>
            </a:r>
          </a:p>
          <a:p>
            <a:pPr>
              <a:spcBef>
                <a:spcPts val="600"/>
              </a:spcBef>
              <a:spcAft>
                <a:spcPts val="0"/>
              </a:spcAft>
            </a:pPr>
            <a:r>
              <a:rPr lang="en-US" sz="1400" dirty="0">
                <a:solidFill>
                  <a:schemeClr val="accent1"/>
                </a:solidFill>
              </a:rPr>
              <a:t>Average number of chronic diseases per capita*</a:t>
            </a:r>
          </a:p>
          <a:p>
            <a:pPr>
              <a:spcBef>
                <a:spcPts val="600"/>
              </a:spcBef>
              <a:spcAft>
                <a:spcPts val="0"/>
              </a:spcAft>
            </a:pPr>
            <a:r>
              <a:rPr lang="en-US" sz="1400" dirty="0">
                <a:solidFill>
                  <a:schemeClr val="accent1"/>
                </a:solidFill>
              </a:rPr>
              <a:t>Share of people voting to leave the European Union</a:t>
            </a:r>
          </a:p>
        </p:txBody>
      </p:sp>
    </p:spTree>
    <p:extLst>
      <p:ext uri="{BB962C8B-B14F-4D97-AF65-F5344CB8AC3E}">
        <p14:creationId xmlns:p14="http://schemas.microsoft.com/office/powerpoint/2010/main" val="3277602002"/>
      </p:ext>
    </p:extLst>
  </p:cSld>
  <p:clrMapOvr>
    <a:masterClrMapping/>
  </p:clrMapOvr>
  <p:transition>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Clustering constituencies</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6</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8" y="1039660"/>
            <a:ext cx="4452362" cy="5622397"/>
          </a:xfrm>
        </p:spPr>
        <p:txBody>
          <a:bodyPr>
            <a:normAutofit lnSpcReduction="10000"/>
          </a:bodyPr>
          <a:lstStyle/>
          <a:p>
            <a:pPr>
              <a:spcBef>
                <a:spcPts val="1800"/>
              </a:spcBef>
              <a:spcAft>
                <a:spcPts val="0"/>
              </a:spcAft>
            </a:pPr>
            <a:r>
              <a:rPr lang="en-US" sz="2400" dirty="0"/>
              <a:t>Conventional thinking might assume seats are similar based on shallow assumptions, e.g. how they voted historically</a:t>
            </a:r>
          </a:p>
          <a:p>
            <a:pPr>
              <a:spcBef>
                <a:spcPts val="1800"/>
              </a:spcBef>
              <a:spcAft>
                <a:spcPts val="0"/>
              </a:spcAft>
            </a:pPr>
            <a:r>
              <a:rPr lang="en-US" sz="2400" dirty="0"/>
              <a:t>We can use a clustering algorithm to see which constituencies are demographically similar (and should hence vote similarly)</a:t>
            </a:r>
          </a:p>
          <a:p>
            <a:pPr>
              <a:spcBef>
                <a:spcPts val="1800"/>
              </a:spcBef>
              <a:spcAft>
                <a:spcPts val="0"/>
              </a:spcAft>
            </a:pPr>
            <a:r>
              <a:rPr lang="en-US" sz="2400" dirty="0"/>
              <a:t>Any seats that vote anomalously compared to others in their clusters could therefore be targeted in election campaigns</a:t>
            </a:r>
          </a:p>
        </p:txBody>
      </p:sp>
      <p:pic>
        <p:nvPicPr>
          <p:cNvPr id="2054" name="Picture 6">
            <a:extLst>
              <a:ext uri="{FF2B5EF4-FFF2-40B4-BE49-F238E27FC236}">
                <a16:creationId xmlns:a16="http://schemas.microsoft.com/office/drawing/2014/main" id="{69C08188-58B1-D64A-A691-5C247972B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831" y="259592"/>
            <a:ext cx="4131922" cy="61593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ular Callout 8">
            <a:extLst>
              <a:ext uri="{FF2B5EF4-FFF2-40B4-BE49-F238E27FC236}">
                <a16:creationId xmlns:a16="http://schemas.microsoft.com/office/drawing/2014/main" id="{610CEF45-9A5C-FF4D-8176-35381A1EFBE9}"/>
              </a:ext>
            </a:extLst>
          </p:cNvPr>
          <p:cNvSpPr/>
          <p:nvPr/>
        </p:nvSpPr>
        <p:spPr>
          <a:xfrm>
            <a:off x="9374590" y="1526650"/>
            <a:ext cx="2335979" cy="1709530"/>
          </a:xfrm>
          <a:prstGeom prst="wedgeRectCallout">
            <a:avLst>
              <a:gd name="adj1" fmla="val -37487"/>
              <a:gd name="adj2" fmla="val 70285"/>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i="1" dirty="0">
                <a:solidFill>
                  <a:schemeClr val="accent1"/>
                </a:solidFill>
                <a:latin typeface="Barlow" pitchFamily="2" charset="77"/>
              </a:rPr>
              <a:t>Though some clusters are geographically concentrated (e.g. London and Scotland), this is not always the case – many seats in East Anglia look very similar to seats in the South East, North Wales, Cumbria, and the Kentish Coast </a:t>
            </a:r>
          </a:p>
        </p:txBody>
      </p:sp>
      <p:sp>
        <p:nvSpPr>
          <p:cNvPr id="10" name="TextBox 9">
            <a:extLst>
              <a:ext uri="{FF2B5EF4-FFF2-40B4-BE49-F238E27FC236}">
                <a16:creationId xmlns:a16="http://schemas.microsoft.com/office/drawing/2014/main" id="{C4535E3A-D6CB-FE47-9570-24BDCA2EFD7C}"/>
              </a:ext>
            </a:extLst>
          </p:cNvPr>
          <p:cNvSpPr txBox="1"/>
          <p:nvPr/>
        </p:nvSpPr>
        <p:spPr>
          <a:xfrm>
            <a:off x="9374590" y="762000"/>
            <a:ext cx="2335979" cy="620229"/>
          </a:xfrm>
          <a:prstGeom prst="rect">
            <a:avLst/>
          </a:prstGeom>
          <a:noFill/>
        </p:spPr>
        <p:txBody>
          <a:bodyPr wrap="square" rtlCol="0" anchor="ctr">
            <a:noAutofit/>
          </a:bodyPr>
          <a:lstStyle/>
          <a:p>
            <a:pPr algn="ctr"/>
            <a:r>
              <a:rPr lang="en-GB" sz="1400" i="1" dirty="0">
                <a:solidFill>
                  <a:schemeClr val="accent6"/>
                </a:solidFill>
                <a:latin typeface="Barlow Light" pitchFamily="2" charset="77"/>
              </a:rPr>
              <a:t>Clustering analysis of UK constituencies, using HAC*</a:t>
            </a:r>
          </a:p>
        </p:txBody>
      </p:sp>
      <p:sp>
        <p:nvSpPr>
          <p:cNvPr id="11" name="Footer Placeholder 19">
            <a:extLst>
              <a:ext uri="{FF2B5EF4-FFF2-40B4-BE49-F238E27FC236}">
                <a16:creationId xmlns:a16="http://schemas.microsoft.com/office/drawing/2014/main" id="{FEE6402F-738D-0F48-B5AD-FFB281B0F1F1}"/>
              </a:ext>
            </a:extLst>
          </p:cNvPr>
          <p:cNvSpPr>
            <a:spLocks noGrp="1"/>
          </p:cNvSpPr>
          <p:nvPr>
            <p:ph type="ftr" sz="quarter" idx="11"/>
          </p:nvPr>
        </p:nvSpPr>
        <p:spPr>
          <a:xfrm>
            <a:off x="1815085" y="6400692"/>
            <a:ext cx="9972787" cy="365125"/>
          </a:xfrm>
        </p:spPr>
        <p:txBody>
          <a:bodyPr anchor="b"/>
          <a:lstStyle/>
          <a:p>
            <a:r>
              <a:rPr lang="en-US" sz="1050" dirty="0"/>
              <a:t>* Hierarchical Agglomerated Clustering. See appendix for further details on this technique</a:t>
            </a:r>
          </a:p>
        </p:txBody>
      </p:sp>
    </p:spTree>
    <p:extLst>
      <p:ext uri="{BB962C8B-B14F-4D97-AF65-F5344CB8AC3E}">
        <p14:creationId xmlns:p14="http://schemas.microsoft.com/office/powerpoint/2010/main" val="1322600599"/>
      </p:ext>
    </p:extLst>
  </p:cSld>
  <p:clrMapOvr>
    <a:masterClrMapping/>
  </p:clrMapOvr>
  <p:transition>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CD911DFE-FEFB-094B-AD29-6A8B51992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352" y="3140766"/>
            <a:ext cx="6001534" cy="34314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A use case for clustering – Sefton Central</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7</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8" y="1039661"/>
            <a:ext cx="3671312" cy="2363497"/>
          </a:xfrm>
        </p:spPr>
        <p:txBody>
          <a:bodyPr>
            <a:normAutofit/>
          </a:bodyPr>
          <a:lstStyle/>
          <a:p>
            <a:pPr>
              <a:spcBef>
                <a:spcPts val="1800"/>
              </a:spcBef>
              <a:spcAft>
                <a:spcPts val="0"/>
              </a:spcAft>
            </a:pPr>
            <a:r>
              <a:rPr lang="en-US" sz="1600" dirty="0"/>
              <a:t>English constituencies in Cluster D are overwhelmingly Conservative safe seats. They would therefore want to target the one </a:t>
            </a:r>
            <a:r>
              <a:rPr lang="en-US" sz="1600" dirty="0" err="1"/>
              <a:t>Labour</a:t>
            </a:r>
            <a:r>
              <a:rPr lang="en-US" sz="1600" dirty="0"/>
              <a:t> safe seat in that cluster (</a:t>
            </a:r>
            <a:r>
              <a:rPr lang="en-GB" sz="1600" dirty="0"/>
              <a:t>Sefton Central)</a:t>
            </a:r>
            <a:endParaRPr lang="en-US" sz="1600" dirty="0"/>
          </a:p>
          <a:p>
            <a:pPr>
              <a:spcBef>
                <a:spcPts val="1800"/>
              </a:spcBef>
              <a:spcAft>
                <a:spcPts val="0"/>
              </a:spcAft>
            </a:pPr>
            <a:r>
              <a:rPr lang="en-US" sz="1600" dirty="0"/>
              <a:t>They could look at the average demographics of Cluster 3 to help further tailor messaging</a:t>
            </a:r>
          </a:p>
        </p:txBody>
      </p:sp>
      <p:sp>
        <p:nvSpPr>
          <p:cNvPr id="3" name="Rectangle 2">
            <a:extLst>
              <a:ext uri="{FF2B5EF4-FFF2-40B4-BE49-F238E27FC236}">
                <a16:creationId xmlns:a16="http://schemas.microsoft.com/office/drawing/2014/main" id="{0E212A93-9E34-754E-9601-521E79DB66AD}"/>
              </a:ext>
            </a:extLst>
          </p:cNvPr>
          <p:cNvSpPr/>
          <p:nvPr/>
        </p:nvSpPr>
        <p:spPr>
          <a:xfrm>
            <a:off x="6120421" y="4153265"/>
            <a:ext cx="5058568" cy="2035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Table 5">
            <a:extLst>
              <a:ext uri="{FF2B5EF4-FFF2-40B4-BE49-F238E27FC236}">
                <a16:creationId xmlns:a16="http://schemas.microsoft.com/office/drawing/2014/main" id="{2F890590-2287-3147-8F89-86D3BC24DB2F}"/>
              </a:ext>
            </a:extLst>
          </p:cNvPr>
          <p:cNvGraphicFramePr>
            <a:graphicFrameLocks noGrp="1"/>
          </p:cNvGraphicFramePr>
          <p:nvPr>
            <p:extLst>
              <p:ext uri="{D42A27DB-BD31-4B8C-83A1-F6EECF244321}">
                <p14:modId xmlns:p14="http://schemas.microsoft.com/office/powerpoint/2010/main" val="1476018822"/>
              </p:ext>
            </p:extLst>
          </p:nvPr>
        </p:nvGraphicFramePr>
        <p:xfrm>
          <a:off x="6120421" y="1070205"/>
          <a:ext cx="5220000" cy="1805936"/>
        </p:xfrm>
        <a:graphic>
          <a:graphicData uri="http://schemas.openxmlformats.org/drawingml/2006/table">
            <a:tbl>
              <a:tblPr firstRow="1" firstCol="1" bandRow="1">
                <a:tableStyleId>{5C22544A-7EE6-4342-B048-85BDC9FD1C3A}</a:tableStyleId>
              </a:tblPr>
              <a:tblGrid>
                <a:gridCol w="1656000">
                  <a:extLst>
                    <a:ext uri="{9D8B030D-6E8A-4147-A177-3AD203B41FA5}">
                      <a16:colId xmlns:a16="http://schemas.microsoft.com/office/drawing/2014/main" val="3385314440"/>
                    </a:ext>
                  </a:extLst>
                </a:gridCol>
                <a:gridCol w="396000">
                  <a:extLst>
                    <a:ext uri="{9D8B030D-6E8A-4147-A177-3AD203B41FA5}">
                      <a16:colId xmlns:a16="http://schemas.microsoft.com/office/drawing/2014/main" val="3145337792"/>
                    </a:ext>
                  </a:extLst>
                </a:gridCol>
                <a:gridCol w="396000">
                  <a:extLst>
                    <a:ext uri="{9D8B030D-6E8A-4147-A177-3AD203B41FA5}">
                      <a16:colId xmlns:a16="http://schemas.microsoft.com/office/drawing/2014/main" val="2479795477"/>
                    </a:ext>
                  </a:extLst>
                </a:gridCol>
                <a:gridCol w="396000">
                  <a:extLst>
                    <a:ext uri="{9D8B030D-6E8A-4147-A177-3AD203B41FA5}">
                      <a16:colId xmlns:a16="http://schemas.microsoft.com/office/drawing/2014/main" val="2039703886"/>
                    </a:ext>
                  </a:extLst>
                </a:gridCol>
                <a:gridCol w="396000">
                  <a:extLst>
                    <a:ext uri="{9D8B030D-6E8A-4147-A177-3AD203B41FA5}">
                      <a16:colId xmlns:a16="http://schemas.microsoft.com/office/drawing/2014/main" val="335394802"/>
                    </a:ext>
                  </a:extLst>
                </a:gridCol>
                <a:gridCol w="396000">
                  <a:extLst>
                    <a:ext uri="{9D8B030D-6E8A-4147-A177-3AD203B41FA5}">
                      <a16:colId xmlns:a16="http://schemas.microsoft.com/office/drawing/2014/main" val="4262001053"/>
                    </a:ext>
                  </a:extLst>
                </a:gridCol>
                <a:gridCol w="396000">
                  <a:extLst>
                    <a:ext uri="{9D8B030D-6E8A-4147-A177-3AD203B41FA5}">
                      <a16:colId xmlns:a16="http://schemas.microsoft.com/office/drawing/2014/main" val="1412267375"/>
                    </a:ext>
                  </a:extLst>
                </a:gridCol>
                <a:gridCol w="396000">
                  <a:extLst>
                    <a:ext uri="{9D8B030D-6E8A-4147-A177-3AD203B41FA5}">
                      <a16:colId xmlns:a16="http://schemas.microsoft.com/office/drawing/2014/main" val="2778102206"/>
                    </a:ext>
                  </a:extLst>
                </a:gridCol>
                <a:gridCol w="396000">
                  <a:extLst>
                    <a:ext uri="{9D8B030D-6E8A-4147-A177-3AD203B41FA5}">
                      <a16:colId xmlns:a16="http://schemas.microsoft.com/office/drawing/2014/main" val="1924974082"/>
                    </a:ext>
                  </a:extLst>
                </a:gridCol>
                <a:gridCol w="396000">
                  <a:extLst>
                    <a:ext uri="{9D8B030D-6E8A-4147-A177-3AD203B41FA5}">
                      <a16:colId xmlns:a16="http://schemas.microsoft.com/office/drawing/2014/main" val="2243256175"/>
                    </a:ext>
                  </a:extLst>
                </a:gridCol>
              </a:tblGrid>
              <a:tr h="288000">
                <a:tc>
                  <a:txBody>
                    <a:bodyPr/>
                    <a:lstStyle/>
                    <a:p>
                      <a:pPr algn="ctr"/>
                      <a:r>
                        <a:rPr lang="en-GB" sz="1000" b="1" i="1" dirty="0">
                          <a:latin typeface="Barlow" pitchFamily="2" charset="77"/>
                        </a:rPr>
                        <a:t>Seats In Cluster By Type</a:t>
                      </a:r>
                    </a:p>
                  </a:txBody>
                  <a:tcPr marL="74109" marR="74109" marT="37054" marB="37054" anchor="ctr"/>
                </a:tc>
                <a:tc>
                  <a:txBody>
                    <a:bodyPr/>
                    <a:lstStyle/>
                    <a:p>
                      <a:pPr algn="ctr"/>
                      <a:r>
                        <a:rPr lang="en-GB" sz="1000" b="1" i="1" dirty="0">
                          <a:latin typeface="Barlow" pitchFamily="2" charset="77"/>
                        </a:rPr>
                        <a:t>A</a:t>
                      </a:r>
                    </a:p>
                  </a:txBody>
                  <a:tcPr marL="74109" marR="74109" marT="37054" marB="37054" anchor="ctr"/>
                </a:tc>
                <a:tc>
                  <a:txBody>
                    <a:bodyPr/>
                    <a:lstStyle/>
                    <a:p>
                      <a:pPr algn="ctr"/>
                      <a:r>
                        <a:rPr lang="en-GB" sz="1000" b="1" i="1" dirty="0">
                          <a:latin typeface="Barlow" pitchFamily="2" charset="77"/>
                        </a:rPr>
                        <a:t>B</a:t>
                      </a:r>
                    </a:p>
                  </a:txBody>
                  <a:tcPr marL="74109" marR="74109" marT="37054" marB="37054" anchor="ctr"/>
                </a:tc>
                <a:tc>
                  <a:txBody>
                    <a:bodyPr/>
                    <a:lstStyle/>
                    <a:p>
                      <a:pPr algn="ctr"/>
                      <a:r>
                        <a:rPr lang="en-GB" sz="1000" b="1" i="1" dirty="0">
                          <a:latin typeface="Barlow" pitchFamily="2" charset="77"/>
                        </a:rPr>
                        <a:t>C</a:t>
                      </a:r>
                    </a:p>
                  </a:txBody>
                  <a:tcPr marL="74109" marR="74109" marT="37054" marB="37054" anchor="ctr"/>
                </a:tc>
                <a:tc>
                  <a:txBody>
                    <a:bodyPr/>
                    <a:lstStyle/>
                    <a:p>
                      <a:pPr algn="ctr"/>
                      <a:r>
                        <a:rPr lang="en-GB" sz="1000" b="1" i="1" dirty="0">
                          <a:latin typeface="Barlow" pitchFamily="2" charset="77"/>
                        </a:rPr>
                        <a:t>D</a:t>
                      </a:r>
                    </a:p>
                  </a:txBody>
                  <a:tcPr marL="74109" marR="74109" marT="37054" marB="37054" anchor="ctr"/>
                </a:tc>
                <a:tc>
                  <a:txBody>
                    <a:bodyPr/>
                    <a:lstStyle/>
                    <a:p>
                      <a:pPr algn="ctr"/>
                      <a:r>
                        <a:rPr lang="en-GB" sz="1000" b="1" i="1" dirty="0">
                          <a:latin typeface="Barlow" pitchFamily="2" charset="77"/>
                        </a:rPr>
                        <a:t>E</a:t>
                      </a:r>
                    </a:p>
                  </a:txBody>
                  <a:tcPr marL="74109" marR="74109" marT="37054" marB="37054" anchor="ctr"/>
                </a:tc>
                <a:tc>
                  <a:txBody>
                    <a:bodyPr/>
                    <a:lstStyle/>
                    <a:p>
                      <a:pPr algn="ctr"/>
                      <a:r>
                        <a:rPr lang="en-GB" sz="1000" b="1" i="1" dirty="0">
                          <a:latin typeface="Barlow" pitchFamily="2" charset="77"/>
                        </a:rPr>
                        <a:t>F</a:t>
                      </a:r>
                    </a:p>
                  </a:txBody>
                  <a:tcPr marL="74109" marR="74109" marT="37054" marB="37054" anchor="ctr"/>
                </a:tc>
                <a:tc>
                  <a:txBody>
                    <a:bodyPr/>
                    <a:lstStyle/>
                    <a:p>
                      <a:pPr algn="ctr"/>
                      <a:r>
                        <a:rPr lang="en-GB" sz="1000" b="1" i="1" dirty="0">
                          <a:latin typeface="Barlow" pitchFamily="2" charset="77"/>
                        </a:rPr>
                        <a:t>G</a:t>
                      </a:r>
                    </a:p>
                  </a:txBody>
                  <a:tcPr marL="74109" marR="74109" marT="37054" marB="37054" anchor="ctr"/>
                </a:tc>
                <a:tc>
                  <a:txBody>
                    <a:bodyPr/>
                    <a:lstStyle/>
                    <a:p>
                      <a:pPr algn="ctr"/>
                      <a:r>
                        <a:rPr lang="en-GB" sz="1000" b="1" i="1" dirty="0">
                          <a:latin typeface="Barlow" pitchFamily="2" charset="77"/>
                        </a:rPr>
                        <a:t>H</a:t>
                      </a:r>
                    </a:p>
                  </a:txBody>
                  <a:tcPr marL="74109" marR="74109" marT="37054" marB="37054" anchor="ctr"/>
                </a:tc>
                <a:tc>
                  <a:txBody>
                    <a:bodyPr/>
                    <a:lstStyle/>
                    <a:p>
                      <a:pPr algn="ctr"/>
                      <a:r>
                        <a:rPr lang="en-GB" sz="1000" b="1" i="1" dirty="0">
                          <a:latin typeface="Barlow" pitchFamily="2" charset="77"/>
                        </a:rPr>
                        <a:t>I</a:t>
                      </a:r>
                    </a:p>
                  </a:txBody>
                  <a:tcPr marL="74109" marR="74109" marT="37054" marB="37054" anchor="ctr"/>
                </a:tc>
                <a:extLst>
                  <a:ext uri="{0D108BD9-81ED-4DB2-BD59-A6C34878D82A}">
                    <a16:rowId xmlns:a16="http://schemas.microsoft.com/office/drawing/2014/main" val="16761429"/>
                  </a:ext>
                </a:extLst>
              </a:tr>
              <a:tr h="216848">
                <a:tc>
                  <a:txBody>
                    <a:bodyPr/>
                    <a:lstStyle/>
                    <a:p>
                      <a:pPr algn="ctr"/>
                      <a:r>
                        <a:rPr lang="en-GB" sz="800" b="0" i="0" dirty="0">
                          <a:latin typeface="Barlow" pitchFamily="2" charset="77"/>
                        </a:rPr>
                        <a:t>Conservative Safe Seats</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47</a:t>
                      </a:r>
                    </a:p>
                  </a:txBody>
                  <a:tcPr marL="74109" marR="74109" marT="37054" marB="37054" anchor="ctr"/>
                </a:tc>
                <a:tc>
                  <a:txBody>
                    <a:bodyPr/>
                    <a:lstStyle/>
                    <a:p>
                      <a:pPr algn="ctr"/>
                      <a:r>
                        <a:rPr lang="en-GB" sz="900" b="0" i="1" dirty="0">
                          <a:solidFill>
                            <a:schemeClr val="accent6"/>
                          </a:solidFill>
                          <a:latin typeface="Barlow" pitchFamily="2" charset="77"/>
                        </a:rPr>
                        <a:t>67</a:t>
                      </a:r>
                    </a:p>
                  </a:txBody>
                  <a:tcPr marL="74109" marR="74109" marT="37054" marB="37054" anchor="ctr"/>
                </a:tc>
                <a:tc>
                  <a:txBody>
                    <a:bodyPr/>
                    <a:lstStyle/>
                    <a:p>
                      <a:pPr algn="ctr"/>
                      <a:r>
                        <a:rPr lang="en-GB" sz="900" b="0" i="1">
                          <a:solidFill>
                            <a:schemeClr val="accent6"/>
                          </a:solidFill>
                          <a:latin typeface="Barlow" pitchFamily="2" charset="77"/>
                        </a:rPr>
                        <a:t>96</a:t>
                      </a:r>
                    </a:p>
                  </a:txBody>
                  <a:tcPr marL="74109" marR="74109" marT="37054" marB="37054" anchor="ctr"/>
                </a:tc>
                <a:tc>
                  <a:txBody>
                    <a:bodyPr/>
                    <a:lstStyle/>
                    <a:p>
                      <a:pPr algn="ctr"/>
                      <a:r>
                        <a:rPr lang="en-GB" sz="900" b="0" i="1" dirty="0">
                          <a:solidFill>
                            <a:schemeClr val="accent6"/>
                          </a:solidFill>
                          <a:latin typeface="Barlow" pitchFamily="2" charset="77"/>
                        </a:rPr>
                        <a:t>3</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2</a:t>
                      </a:r>
                    </a:p>
                  </a:txBody>
                  <a:tcPr marL="74109" marR="74109" marT="37054" marB="37054" anchor="ctr"/>
                </a:tc>
                <a:tc>
                  <a:txBody>
                    <a:bodyPr/>
                    <a:lstStyle/>
                    <a:p>
                      <a:pPr algn="ctr"/>
                      <a:r>
                        <a:rPr lang="en-GB" sz="900" b="0" i="1">
                          <a:solidFill>
                            <a:schemeClr val="accent6"/>
                          </a:solidFill>
                          <a:latin typeface="Barlow" pitchFamily="2" charset="77"/>
                        </a:rPr>
                        <a:t>11</a:t>
                      </a:r>
                    </a:p>
                  </a:txBody>
                  <a:tcPr marL="74109" marR="74109" marT="37054" marB="37054" anchor="ctr"/>
                </a:tc>
                <a:tc>
                  <a:txBody>
                    <a:bodyPr/>
                    <a:lstStyle/>
                    <a:p>
                      <a:pPr algn="ctr"/>
                      <a:r>
                        <a:rPr lang="en-GB" sz="900" b="0" i="1" dirty="0">
                          <a:solidFill>
                            <a:schemeClr val="accent6"/>
                          </a:solidFill>
                          <a:latin typeface="Barlow" pitchFamily="2" charset="77"/>
                        </a:rPr>
                        <a:t>30</a:t>
                      </a:r>
                    </a:p>
                  </a:txBody>
                  <a:tcPr marL="74109" marR="74109" marT="37054" marB="37054" anchor="ctr"/>
                </a:tc>
                <a:extLst>
                  <a:ext uri="{0D108BD9-81ED-4DB2-BD59-A6C34878D82A}">
                    <a16:rowId xmlns:a16="http://schemas.microsoft.com/office/drawing/2014/main" val="870136773"/>
                  </a:ext>
                </a:extLst>
              </a:tr>
              <a:tr h="216848">
                <a:tc>
                  <a:txBody>
                    <a:bodyPr/>
                    <a:lstStyle/>
                    <a:p>
                      <a:pPr algn="ctr"/>
                      <a:r>
                        <a:rPr lang="en-GB" sz="800" b="0" i="0" dirty="0">
                          <a:latin typeface="Barlow" pitchFamily="2" charset="77"/>
                        </a:rPr>
                        <a:t>Conservative / Labour Marginals</a:t>
                      </a:r>
                    </a:p>
                  </a:txBody>
                  <a:tcPr marL="74109" marR="74109" marT="37054" marB="37054" anchor="ctr"/>
                </a:tc>
                <a:tc>
                  <a:txBody>
                    <a:bodyPr/>
                    <a:lstStyle/>
                    <a:p>
                      <a:pPr algn="ctr"/>
                      <a:r>
                        <a:rPr lang="en-GB" sz="900" b="0" i="1" dirty="0">
                          <a:solidFill>
                            <a:schemeClr val="accent6"/>
                          </a:solidFill>
                          <a:latin typeface="Barlow" pitchFamily="2" charset="77"/>
                        </a:rPr>
                        <a:t>3</a:t>
                      </a:r>
                    </a:p>
                  </a:txBody>
                  <a:tcPr marL="74109" marR="74109" marT="37054" marB="37054" anchor="ctr"/>
                </a:tc>
                <a:tc>
                  <a:txBody>
                    <a:bodyPr/>
                    <a:lstStyle/>
                    <a:p>
                      <a:pPr algn="ctr"/>
                      <a:r>
                        <a:rPr lang="en-GB" sz="900" b="0" i="1" dirty="0">
                          <a:solidFill>
                            <a:schemeClr val="accent6"/>
                          </a:solidFill>
                          <a:latin typeface="Barlow" pitchFamily="2" charset="77"/>
                        </a:rPr>
                        <a:t>55</a:t>
                      </a:r>
                    </a:p>
                  </a:txBody>
                  <a:tcPr marL="74109" marR="74109" marT="37054" marB="37054" anchor="ctr"/>
                </a:tc>
                <a:tc>
                  <a:txBody>
                    <a:bodyPr/>
                    <a:lstStyle/>
                    <a:p>
                      <a:pPr algn="ctr"/>
                      <a:r>
                        <a:rPr lang="en-GB" sz="900" b="0" i="1" dirty="0">
                          <a:solidFill>
                            <a:schemeClr val="accent6"/>
                          </a:solidFill>
                          <a:latin typeface="Barlow" pitchFamily="2" charset="77"/>
                        </a:rPr>
                        <a:t>11</a:t>
                      </a:r>
                    </a:p>
                  </a:txBody>
                  <a:tcPr marL="74109" marR="74109" marT="37054" marB="37054" anchor="ctr"/>
                </a:tc>
                <a:tc>
                  <a:txBody>
                    <a:bodyPr/>
                    <a:lstStyle/>
                    <a:p>
                      <a:pPr algn="ctr"/>
                      <a:r>
                        <a:rPr lang="en-GB" sz="900" b="0" i="1" dirty="0">
                          <a:solidFill>
                            <a:schemeClr val="accent6"/>
                          </a:solidFill>
                          <a:latin typeface="Barlow" pitchFamily="2" charset="77"/>
                        </a:rPr>
                        <a:t>23</a:t>
                      </a:r>
                    </a:p>
                  </a:txBody>
                  <a:tcPr marL="74109" marR="74109" marT="37054" marB="37054" anchor="ctr"/>
                </a:tc>
                <a:tc>
                  <a:txBody>
                    <a:bodyPr/>
                    <a:lstStyle/>
                    <a:p>
                      <a:pPr algn="ctr"/>
                      <a:r>
                        <a:rPr lang="en-GB" sz="900" b="0" i="1" dirty="0">
                          <a:solidFill>
                            <a:schemeClr val="accent6"/>
                          </a:solidFill>
                          <a:latin typeface="Barlow" pitchFamily="2" charset="77"/>
                        </a:rPr>
                        <a:t>11</a:t>
                      </a:r>
                    </a:p>
                  </a:txBody>
                  <a:tcPr marL="74109" marR="74109" marT="37054" marB="37054" anchor="ctr"/>
                </a:tc>
                <a:tc>
                  <a:txBody>
                    <a:bodyPr/>
                    <a:lstStyle/>
                    <a:p>
                      <a:pPr algn="ctr"/>
                      <a:r>
                        <a:rPr lang="en-GB" sz="900" b="0" i="1" dirty="0">
                          <a:solidFill>
                            <a:schemeClr val="accent6"/>
                          </a:solidFill>
                          <a:latin typeface="Barlow" pitchFamily="2" charset="77"/>
                        </a:rPr>
                        <a:t>4</a:t>
                      </a:r>
                    </a:p>
                  </a:txBody>
                  <a:tcPr marL="74109" marR="74109" marT="37054" marB="37054" anchor="ctr"/>
                </a:tc>
                <a:tc>
                  <a:txBody>
                    <a:bodyPr/>
                    <a:lstStyle/>
                    <a:p>
                      <a:pPr algn="ctr"/>
                      <a:r>
                        <a:rPr lang="en-GB" sz="900" b="0" i="1" dirty="0">
                          <a:solidFill>
                            <a:schemeClr val="accent6"/>
                          </a:solidFill>
                          <a:latin typeface="Barlow" pitchFamily="2" charset="77"/>
                        </a:rPr>
                        <a:t>14</a:t>
                      </a:r>
                    </a:p>
                  </a:txBody>
                  <a:tcPr marL="74109" marR="74109" marT="37054" marB="37054" anchor="ctr"/>
                </a:tc>
                <a:tc>
                  <a:txBody>
                    <a:bodyPr/>
                    <a:lstStyle/>
                    <a:p>
                      <a:pPr algn="ctr"/>
                      <a:r>
                        <a:rPr lang="en-GB" sz="900" b="0" i="1" dirty="0">
                          <a:solidFill>
                            <a:schemeClr val="accent6"/>
                          </a:solidFill>
                          <a:latin typeface="Barlow" pitchFamily="2" charset="77"/>
                        </a:rPr>
                        <a:t>9</a:t>
                      </a:r>
                    </a:p>
                  </a:txBody>
                  <a:tcPr marL="74109" marR="74109" marT="37054" marB="37054" anchor="ctr"/>
                </a:tc>
                <a:tc>
                  <a:txBody>
                    <a:bodyPr/>
                    <a:lstStyle/>
                    <a:p>
                      <a:pPr algn="ctr"/>
                      <a:r>
                        <a:rPr lang="en-GB" sz="900" b="0" i="1" dirty="0">
                          <a:solidFill>
                            <a:schemeClr val="accent6"/>
                          </a:solidFill>
                          <a:latin typeface="Barlow" pitchFamily="2" charset="77"/>
                        </a:rPr>
                        <a:t>1</a:t>
                      </a:r>
                    </a:p>
                  </a:txBody>
                  <a:tcPr marL="74109" marR="74109" marT="37054" marB="37054" anchor="ctr"/>
                </a:tc>
                <a:extLst>
                  <a:ext uri="{0D108BD9-81ED-4DB2-BD59-A6C34878D82A}">
                    <a16:rowId xmlns:a16="http://schemas.microsoft.com/office/drawing/2014/main" val="2703819545"/>
                  </a:ext>
                </a:extLst>
              </a:tr>
              <a:tr h="216848">
                <a:tc>
                  <a:txBody>
                    <a:bodyPr/>
                    <a:lstStyle/>
                    <a:p>
                      <a:pPr algn="ctr"/>
                      <a:r>
                        <a:rPr lang="en-GB" sz="800" b="0" i="0" dirty="0">
                          <a:latin typeface="Barlow" pitchFamily="2" charset="77"/>
                        </a:rPr>
                        <a:t>Labour Safe Seats</a:t>
                      </a:r>
                    </a:p>
                  </a:txBody>
                  <a:tcPr marL="74109" marR="74109" marT="37054" marB="37054" anchor="ctr"/>
                </a:tc>
                <a:tc>
                  <a:txBody>
                    <a:bodyPr/>
                    <a:lstStyle/>
                    <a:p>
                      <a:pPr algn="ctr"/>
                      <a:r>
                        <a:rPr lang="en-GB" sz="900" b="0" i="1">
                          <a:solidFill>
                            <a:schemeClr val="accent6"/>
                          </a:solidFill>
                          <a:latin typeface="Barlow" pitchFamily="2" charset="77"/>
                        </a:rPr>
                        <a:t>20</a:t>
                      </a:r>
                    </a:p>
                  </a:txBody>
                  <a:tcPr marL="74109" marR="74109" marT="37054" marB="37054" anchor="ctr"/>
                </a:tc>
                <a:tc>
                  <a:txBody>
                    <a:bodyPr/>
                    <a:lstStyle/>
                    <a:p>
                      <a:pPr algn="ctr"/>
                      <a:r>
                        <a:rPr lang="en-GB" sz="900" b="0" i="1" dirty="0">
                          <a:solidFill>
                            <a:schemeClr val="accent6"/>
                          </a:solidFill>
                          <a:latin typeface="Barlow" pitchFamily="2" charset="77"/>
                        </a:rPr>
                        <a:t>35</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a:solidFill>
                            <a:schemeClr val="accent6"/>
                          </a:solidFill>
                          <a:latin typeface="Barlow" pitchFamily="2" charset="77"/>
                        </a:rPr>
                        <a:t>1</a:t>
                      </a:r>
                    </a:p>
                  </a:txBody>
                  <a:tcPr marL="74109" marR="74109" marT="37054" marB="37054" anchor="ctr"/>
                </a:tc>
                <a:tc>
                  <a:txBody>
                    <a:bodyPr/>
                    <a:lstStyle/>
                    <a:p>
                      <a:pPr algn="ctr"/>
                      <a:r>
                        <a:rPr lang="en-GB" sz="900" b="0" i="1">
                          <a:solidFill>
                            <a:schemeClr val="accent6"/>
                          </a:solidFill>
                          <a:latin typeface="Barlow" pitchFamily="2" charset="77"/>
                        </a:rPr>
                        <a:t>26</a:t>
                      </a:r>
                    </a:p>
                  </a:txBody>
                  <a:tcPr marL="74109" marR="74109" marT="37054" marB="37054" anchor="ctr"/>
                </a:tc>
                <a:tc>
                  <a:txBody>
                    <a:bodyPr/>
                    <a:lstStyle/>
                    <a:p>
                      <a:pPr algn="ctr"/>
                      <a:r>
                        <a:rPr lang="en-GB" sz="900" b="0" i="1">
                          <a:solidFill>
                            <a:schemeClr val="accent6"/>
                          </a:solidFill>
                          <a:latin typeface="Barlow" pitchFamily="2" charset="77"/>
                        </a:rPr>
                        <a:t>20</a:t>
                      </a:r>
                    </a:p>
                  </a:txBody>
                  <a:tcPr marL="74109" marR="74109" marT="37054" marB="37054" anchor="ctr"/>
                </a:tc>
                <a:tc>
                  <a:txBody>
                    <a:bodyPr/>
                    <a:lstStyle/>
                    <a:p>
                      <a:pPr algn="ctr"/>
                      <a:r>
                        <a:rPr lang="en-GB" sz="900" b="0" i="1" dirty="0">
                          <a:solidFill>
                            <a:schemeClr val="accent6"/>
                          </a:solidFill>
                          <a:latin typeface="Barlow" pitchFamily="2" charset="77"/>
                        </a:rPr>
                        <a:t>15</a:t>
                      </a:r>
                    </a:p>
                  </a:txBody>
                  <a:tcPr marL="74109" marR="74109" marT="37054" marB="37054" anchor="ctr"/>
                </a:tc>
                <a:tc>
                  <a:txBody>
                    <a:bodyPr/>
                    <a:lstStyle/>
                    <a:p>
                      <a:pPr algn="ctr"/>
                      <a:r>
                        <a:rPr lang="en-GB" sz="900" b="0" i="1" dirty="0">
                          <a:solidFill>
                            <a:schemeClr val="accent6"/>
                          </a:solidFill>
                          <a:latin typeface="Barlow" pitchFamily="2" charset="77"/>
                        </a:rPr>
                        <a:t>1</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extLst>
                  <a:ext uri="{0D108BD9-81ED-4DB2-BD59-A6C34878D82A}">
                    <a16:rowId xmlns:a16="http://schemas.microsoft.com/office/drawing/2014/main" val="1831784864"/>
                  </a:ext>
                </a:extLst>
              </a:tr>
              <a:tr h="216848">
                <a:tc>
                  <a:txBody>
                    <a:bodyPr/>
                    <a:lstStyle/>
                    <a:p>
                      <a:pPr algn="ctr"/>
                      <a:r>
                        <a:rPr lang="en-GB" sz="800" b="0" i="0" dirty="0">
                          <a:latin typeface="Barlow" pitchFamily="2" charset="77"/>
                        </a:rPr>
                        <a:t>Conservative / Lib-Dem Marginals</a:t>
                      </a:r>
                    </a:p>
                  </a:txBody>
                  <a:tcPr marL="74109" marR="74109" marT="37054" marB="37054" anchor="ctr"/>
                </a:tc>
                <a:tc>
                  <a:txBody>
                    <a:bodyPr/>
                    <a:lstStyle/>
                    <a:p>
                      <a:pPr algn="ctr"/>
                      <a:r>
                        <a:rPr lang="en-GB" sz="900" b="0" i="1">
                          <a:solidFill>
                            <a:schemeClr val="accent6"/>
                          </a:solidFill>
                          <a:latin typeface="Barlow" pitchFamily="2" charset="77"/>
                        </a:rPr>
                        <a:t>2</a:t>
                      </a:r>
                    </a:p>
                  </a:txBody>
                  <a:tcPr marL="74109" marR="74109" marT="37054" marB="37054" anchor="ctr"/>
                </a:tc>
                <a:tc>
                  <a:txBody>
                    <a:bodyPr/>
                    <a:lstStyle/>
                    <a:p>
                      <a:pPr algn="ctr"/>
                      <a:r>
                        <a:rPr lang="en-GB" sz="900" b="0" i="1" dirty="0">
                          <a:solidFill>
                            <a:schemeClr val="accent6"/>
                          </a:solidFill>
                          <a:latin typeface="Barlow" pitchFamily="2" charset="77"/>
                        </a:rPr>
                        <a:t>2</a:t>
                      </a:r>
                    </a:p>
                  </a:txBody>
                  <a:tcPr marL="74109" marR="74109" marT="37054" marB="37054" anchor="ctr"/>
                </a:tc>
                <a:tc>
                  <a:txBody>
                    <a:bodyPr/>
                    <a:lstStyle/>
                    <a:p>
                      <a:pPr algn="ctr"/>
                      <a:r>
                        <a:rPr lang="en-GB" sz="900" b="0" i="1" dirty="0">
                          <a:solidFill>
                            <a:schemeClr val="accent6"/>
                          </a:solidFill>
                          <a:latin typeface="Barlow" pitchFamily="2" charset="77"/>
                        </a:rPr>
                        <a:t>5</a:t>
                      </a:r>
                    </a:p>
                  </a:txBody>
                  <a:tcPr marL="74109" marR="74109" marT="37054" marB="37054" anchor="ctr"/>
                </a:tc>
                <a:tc>
                  <a:txBody>
                    <a:bodyPr/>
                    <a:lstStyle/>
                    <a:p>
                      <a:pPr algn="ctr"/>
                      <a:r>
                        <a:rPr lang="en-GB" sz="900" b="0" i="1" dirty="0">
                          <a:solidFill>
                            <a:schemeClr val="accent6"/>
                          </a:solidFill>
                          <a:latin typeface="Barlow" pitchFamily="2" charset="77"/>
                        </a:rPr>
                        <a:t>5</a:t>
                      </a:r>
                    </a:p>
                  </a:txBody>
                  <a:tcPr marL="74109" marR="74109" marT="37054" marB="37054" anchor="ctr"/>
                </a:tc>
                <a:tc>
                  <a:txBody>
                    <a:bodyPr/>
                    <a:lstStyle/>
                    <a:p>
                      <a:pPr algn="ctr"/>
                      <a:r>
                        <a:rPr lang="en-GB" sz="900" b="0" i="1">
                          <a:solidFill>
                            <a:schemeClr val="accent6"/>
                          </a:solidFill>
                          <a:latin typeface="Barlow" pitchFamily="2" charset="77"/>
                        </a:rPr>
                        <a:t>2</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3</a:t>
                      </a:r>
                    </a:p>
                  </a:txBody>
                  <a:tcPr marL="74109" marR="74109" marT="37054" marB="37054" anchor="ctr"/>
                </a:tc>
                <a:tc>
                  <a:txBody>
                    <a:bodyPr/>
                    <a:lstStyle/>
                    <a:p>
                      <a:pPr algn="ctr"/>
                      <a:r>
                        <a:rPr lang="en-GB" sz="900" b="0" i="1" dirty="0">
                          <a:solidFill>
                            <a:schemeClr val="accent6"/>
                          </a:solidFill>
                          <a:latin typeface="Barlow" pitchFamily="2" charset="77"/>
                        </a:rPr>
                        <a:t>2</a:t>
                      </a:r>
                    </a:p>
                  </a:txBody>
                  <a:tcPr marL="74109" marR="74109" marT="37054" marB="37054" anchor="ctr"/>
                </a:tc>
                <a:extLst>
                  <a:ext uri="{0D108BD9-81ED-4DB2-BD59-A6C34878D82A}">
                    <a16:rowId xmlns:a16="http://schemas.microsoft.com/office/drawing/2014/main" val="3780177229"/>
                  </a:ext>
                </a:extLst>
              </a:tr>
              <a:tr h="216848">
                <a:tc>
                  <a:txBody>
                    <a:bodyPr/>
                    <a:lstStyle/>
                    <a:p>
                      <a:pPr algn="ctr"/>
                      <a:r>
                        <a:rPr lang="en-GB" sz="800" b="0" i="0" dirty="0">
                          <a:latin typeface="Barlow" pitchFamily="2" charset="77"/>
                        </a:rPr>
                        <a:t>Lib-Dem Safe Seats</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2</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2</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extLst>
                  <a:ext uri="{0D108BD9-81ED-4DB2-BD59-A6C34878D82A}">
                    <a16:rowId xmlns:a16="http://schemas.microsoft.com/office/drawing/2014/main" val="1193634591"/>
                  </a:ext>
                </a:extLst>
              </a:tr>
              <a:tr h="216848">
                <a:tc>
                  <a:txBody>
                    <a:bodyPr/>
                    <a:lstStyle/>
                    <a:p>
                      <a:pPr algn="ctr"/>
                      <a:r>
                        <a:rPr lang="en-GB" sz="800" b="0" i="0" dirty="0">
                          <a:latin typeface="Barlow" pitchFamily="2" charset="77"/>
                        </a:rPr>
                        <a:t>Labour / Lib-Dem Marginals</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a:solidFill>
                            <a:schemeClr val="accent6"/>
                          </a:solidFill>
                          <a:latin typeface="Barlow" pitchFamily="2" charset="77"/>
                        </a:rPr>
                        <a:t>1</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extLst>
                  <a:ext uri="{0D108BD9-81ED-4DB2-BD59-A6C34878D82A}">
                    <a16:rowId xmlns:a16="http://schemas.microsoft.com/office/drawing/2014/main" val="2860862035"/>
                  </a:ext>
                </a:extLst>
              </a:tr>
              <a:tr h="216848">
                <a:tc>
                  <a:txBody>
                    <a:bodyPr/>
                    <a:lstStyle/>
                    <a:p>
                      <a:pPr algn="ctr"/>
                      <a:r>
                        <a:rPr lang="en-GB" sz="800" b="0" i="0" dirty="0">
                          <a:latin typeface="Barlow" pitchFamily="2" charset="77"/>
                        </a:rPr>
                        <a:t>Green Safe Seats</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1</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extLst>
                  <a:ext uri="{0D108BD9-81ED-4DB2-BD59-A6C34878D82A}">
                    <a16:rowId xmlns:a16="http://schemas.microsoft.com/office/drawing/2014/main" val="3615820579"/>
                  </a:ext>
                </a:extLst>
              </a:tr>
            </a:tbl>
          </a:graphicData>
        </a:graphic>
      </p:graphicFrame>
      <p:sp>
        <p:nvSpPr>
          <p:cNvPr id="10" name="Rectangle 9">
            <a:extLst>
              <a:ext uri="{FF2B5EF4-FFF2-40B4-BE49-F238E27FC236}">
                <a16:creationId xmlns:a16="http://schemas.microsoft.com/office/drawing/2014/main" id="{49EAA9F3-1FCA-2647-8326-791C97A09B40}"/>
              </a:ext>
            </a:extLst>
          </p:cNvPr>
          <p:cNvSpPr/>
          <p:nvPr/>
        </p:nvSpPr>
        <p:spPr>
          <a:xfrm>
            <a:off x="8960263" y="1070205"/>
            <a:ext cx="387356" cy="18059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ular Callout 10">
            <a:extLst>
              <a:ext uri="{FF2B5EF4-FFF2-40B4-BE49-F238E27FC236}">
                <a16:creationId xmlns:a16="http://schemas.microsoft.com/office/drawing/2014/main" id="{66F6D73E-7DC3-EC46-8562-57228EF45D0B}"/>
              </a:ext>
            </a:extLst>
          </p:cNvPr>
          <p:cNvSpPr/>
          <p:nvPr/>
        </p:nvSpPr>
        <p:spPr>
          <a:xfrm>
            <a:off x="1783282" y="3403158"/>
            <a:ext cx="3568120" cy="3063210"/>
          </a:xfrm>
          <a:prstGeom prst="wedgeRectCallout">
            <a:avLst>
              <a:gd name="adj1" fmla="val 60987"/>
              <a:gd name="adj2" fmla="val -24502"/>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spcAft>
                <a:spcPts val="600"/>
              </a:spcAft>
            </a:pPr>
            <a:r>
              <a:rPr lang="en-GB" sz="1400" dirty="0">
                <a:solidFill>
                  <a:schemeClr val="accent1"/>
                </a:solidFill>
                <a:latin typeface="Barlow" pitchFamily="2" charset="77"/>
              </a:rPr>
              <a:t>Cluster D Characteristics</a:t>
            </a:r>
          </a:p>
          <a:p>
            <a:pPr marL="285750" indent="-285750">
              <a:spcAft>
                <a:spcPts val="600"/>
              </a:spcAft>
              <a:buFont typeface="Wingdings" pitchFamily="2" charset="2"/>
              <a:buChar char="ü"/>
            </a:pPr>
            <a:r>
              <a:rPr lang="en-GB" sz="1150" i="1" dirty="0">
                <a:solidFill>
                  <a:schemeClr val="accent1"/>
                </a:solidFill>
                <a:latin typeface="Barlow" pitchFamily="2" charset="77"/>
              </a:rPr>
              <a:t>Constituents have high rates of home ownership, with low levels of social housing</a:t>
            </a:r>
          </a:p>
          <a:p>
            <a:pPr marL="285750" indent="-285750">
              <a:spcAft>
                <a:spcPts val="600"/>
              </a:spcAft>
              <a:buFont typeface="Wingdings" pitchFamily="2" charset="2"/>
              <a:buChar char="ü"/>
            </a:pPr>
            <a:r>
              <a:rPr lang="en-GB" sz="1150" i="1" dirty="0">
                <a:solidFill>
                  <a:schemeClr val="accent1"/>
                </a:solidFill>
                <a:latin typeface="Barlow" pitchFamily="2" charset="77"/>
              </a:rPr>
              <a:t>House price growth has been low</a:t>
            </a:r>
          </a:p>
          <a:p>
            <a:pPr marL="285750" indent="-285750">
              <a:spcAft>
                <a:spcPts val="600"/>
              </a:spcAft>
              <a:buFont typeface="Wingdings" pitchFamily="2" charset="2"/>
              <a:buChar char="ü"/>
            </a:pPr>
            <a:r>
              <a:rPr lang="en-GB" sz="1150" i="1" dirty="0">
                <a:solidFill>
                  <a:schemeClr val="accent1"/>
                </a:solidFill>
                <a:latin typeface="Barlow" pitchFamily="2" charset="77"/>
              </a:rPr>
              <a:t>A high share of people work in Heavy Industry, and wages are below average</a:t>
            </a:r>
          </a:p>
          <a:p>
            <a:pPr marL="285750" indent="-285750">
              <a:spcAft>
                <a:spcPts val="600"/>
              </a:spcAft>
              <a:buFont typeface="Wingdings" pitchFamily="2" charset="2"/>
              <a:buChar char="ü"/>
            </a:pPr>
            <a:r>
              <a:rPr lang="en-GB" sz="1150" i="1" dirty="0">
                <a:solidFill>
                  <a:schemeClr val="accent1"/>
                </a:solidFill>
                <a:latin typeface="Barlow" pitchFamily="2" charset="77"/>
              </a:rPr>
              <a:t>Most people are white and UK-born</a:t>
            </a:r>
          </a:p>
          <a:p>
            <a:pPr marL="285750" indent="-285750">
              <a:spcAft>
                <a:spcPts val="600"/>
              </a:spcAft>
              <a:buFont typeface="Wingdings" pitchFamily="2" charset="2"/>
              <a:buChar char="ü"/>
            </a:pPr>
            <a:r>
              <a:rPr lang="en-GB" sz="1150" i="1" dirty="0">
                <a:solidFill>
                  <a:schemeClr val="accent1"/>
                </a:solidFill>
                <a:latin typeface="Barlow" pitchFamily="2" charset="77"/>
              </a:rPr>
              <a:t>Early-years childcare is decent, but education levels are generally low</a:t>
            </a:r>
          </a:p>
          <a:p>
            <a:pPr marL="285750" indent="-285750">
              <a:spcAft>
                <a:spcPts val="600"/>
              </a:spcAft>
              <a:buFont typeface="Wingdings" pitchFamily="2" charset="2"/>
              <a:buChar char="ü"/>
            </a:pPr>
            <a:r>
              <a:rPr lang="en-GB" sz="1150" i="1" dirty="0">
                <a:solidFill>
                  <a:schemeClr val="accent1"/>
                </a:solidFill>
                <a:latin typeface="Barlow" pitchFamily="2" charset="77"/>
              </a:rPr>
              <a:t>Local authority funding has been cut heavily</a:t>
            </a:r>
          </a:p>
          <a:p>
            <a:pPr marL="285750" indent="-285750">
              <a:spcAft>
                <a:spcPts val="600"/>
              </a:spcAft>
              <a:buFont typeface="Wingdings" pitchFamily="2" charset="2"/>
              <a:buChar char="ü"/>
            </a:pPr>
            <a:r>
              <a:rPr lang="en-GB" sz="1150" i="1" dirty="0">
                <a:solidFill>
                  <a:schemeClr val="accent1"/>
                </a:solidFill>
                <a:latin typeface="Barlow" pitchFamily="2" charset="77"/>
              </a:rPr>
              <a:t>There is a high rate of chronic illness</a:t>
            </a:r>
          </a:p>
          <a:p>
            <a:pPr marL="285750" indent="-285750">
              <a:spcAft>
                <a:spcPts val="600"/>
              </a:spcAft>
              <a:buFont typeface="Wingdings" pitchFamily="2" charset="2"/>
              <a:buChar char="ü"/>
            </a:pPr>
            <a:r>
              <a:rPr lang="en-GB" sz="1150" i="1" dirty="0">
                <a:solidFill>
                  <a:schemeClr val="accent1"/>
                </a:solidFill>
                <a:latin typeface="Barlow" pitchFamily="2" charset="77"/>
              </a:rPr>
              <a:t>Many people voted to leave the EU</a:t>
            </a:r>
          </a:p>
        </p:txBody>
      </p:sp>
    </p:spTree>
    <p:extLst>
      <p:ext uri="{BB962C8B-B14F-4D97-AF65-F5344CB8AC3E}">
        <p14:creationId xmlns:p14="http://schemas.microsoft.com/office/powerpoint/2010/main" val="353733575"/>
      </p:ext>
    </p:extLst>
  </p:cSld>
  <p:clrMapOvr>
    <a:masterClrMapping/>
  </p:clrMapOvr>
  <p:transition>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Categorising constituencies</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8</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9" y="1039660"/>
            <a:ext cx="4657273" cy="4951565"/>
          </a:xfrm>
        </p:spPr>
        <p:txBody>
          <a:bodyPr>
            <a:normAutofit/>
          </a:bodyPr>
          <a:lstStyle/>
          <a:p>
            <a:pPr>
              <a:spcBef>
                <a:spcPts val="1800"/>
              </a:spcBef>
              <a:spcAft>
                <a:spcPts val="0"/>
              </a:spcAft>
            </a:pPr>
            <a:r>
              <a:rPr lang="en-US" sz="2400" dirty="0"/>
              <a:t>CB91 has created a model that perfectly predicts a constituency’s voting preference</a:t>
            </a:r>
          </a:p>
          <a:p>
            <a:pPr>
              <a:spcBef>
                <a:spcPts val="1800"/>
              </a:spcBef>
              <a:spcAft>
                <a:spcPts val="0"/>
              </a:spcAft>
            </a:pPr>
            <a:r>
              <a:rPr lang="en-US" sz="2400" dirty="0"/>
              <a:t>The model makes its predictions using the constituency demographic data (as seen in the clustering exercise)</a:t>
            </a:r>
          </a:p>
          <a:p>
            <a:pPr>
              <a:spcBef>
                <a:spcPts val="1800"/>
              </a:spcBef>
              <a:spcAft>
                <a:spcPts val="0"/>
              </a:spcAft>
            </a:pPr>
            <a:r>
              <a:rPr lang="en-US" sz="2400" dirty="0"/>
              <a:t>We can use this model to further understand what drives the voting in </a:t>
            </a:r>
            <a:r>
              <a:rPr lang="en-GB" sz="2400" dirty="0"/>
              <a:t>each</a:t>
            </a:r>
            <a:r>
              <a:rPr lang="en-US" sz="2400" dirty="0"/>
              <a:t> constituency</a:t>
            </a:r>
          </a:p>
        </p:txBody>
      </p:sp>
      <p:sp>
        <p:nvSpPr>
          <p:cNvPr id="6" name="Footer Placeholder 19">
            <a:extLst>
              <a:ext uri="{FF2B5EF4-FFF2-40B4-BE49-F238E27FC236}">
                <a16:creationId xmlns:a16="http://schemas.microsoft.com/office/drawing/2014/main" id="{E7164E0C-D904-D646-8904-654F09BE35B9}"/>
              </a:ext>
            </a:extLst>
          </p:cNvPr>
          <p:cNvSpPr>
            <a:spLocks noGrp="1"/>
          </p:cNvSpPr>
          <p:nvPr>
            <p:ph type="ftr" sz="quarter" idx="11"/>
          </p:nvPr>
        </p:nvSpPr>
        <p:spPr>
          <a:xfrm>
            <a:off x="1815085" y="6400692"/>
            <a:ext cx="9972787" cy="365125"/>
          </a:xfrm>
        </p:spPr>
        <p:txBody>
          <a:bodyPr anchor="b"/>
          <a:lstStyle/>
          <a:p>
            <a:pPr marL="171450" indent="-171450">
              <a:buFont typeface="Arial" panose="020B0604020202020204" pitchFamily="34" charset="0"/>
              <a:buChar char="•"/>
            </a:pPr>
            <a:r>
              <a:rPr lang="en-US" sz="1050" dirty="0"/>
              <a:t>Voting preference inferred from YouGov’s national MRP poll as at November 27</a:t>
            </a:r>
            <a:r>
              <a:rPr lang="en-US" sz="1050" baseline="30000" dirty="0"/>
              <a:t>th</a:t>
            </a:r>
            <a:r>
              <a:rPr lang="en-US" sz="1050" dirty="0"/>
              <a:t> 2019 (n=</a:t>
            </a:r>
            <a:r>
              <a:rPr lang="en-GB" sz="1050" dirty="0"/>
              <a:t>100,319</a:t>
            </a:r>
            <a:r>
              <a:rPr lang="en-US" sz="1050" dirty="0"/>
              <a:t>).</a:t>
            </a:r>
          </a:p>
          <a:p>
            <a:pPr marL="171450" indent="-171450">
              <a:buFont typeface="Arial" panose="020B0604020202020204" pitchFamily="34" charset="0"/>
              <a:buChar char="•"/>
            </a:pPr>
            <a:r>
              <a:rPr lang="en-US" sz="1050" dirty="0"/>
              <a:t>Details can be found here: </a:t>
            </a:r>
            <a:r>
              <a:rPr lang="en-US" sz="1050" dirty="0">
                <a:hlinkClick r:id="rId2"/>
              </a:rPr>
              <a:t>https://yougov.co.uk/uk-general-election-2019</a:t>
            </a:r>
            <a:r>
              <a:rPr lang="en-US" sz="1050" dirty="0"/>
              <a:t> </a:t>
            </a:r>
          </a:p>
          <a:p>
            <a:pPr marL="171450" indent="-171450">
              <a:buFont typeface="Arial" panose="020B0604020202020204" pitchFamily="34" charset="0"/>
              <a:buChar char="•"/>
            </a:pPr>
            <a:r>
              <a:rPr lang="en-US" sz="1050" dirty="0"/>
              <a:t>A safe seat is given as one where the preference margin for the most popular party is over 15%</a:t>
            </a:r>
          </a:p>
        </p:txBody>
      </p:sp>
      <p:pic>
        <p:nvPicPr>
          <p:cNvPr id="1026" name="Picture 2">
            <a:extLst>
              <a:ext uri="{FF2B5EF4-FFF2-40B4-BE49-F238E27FC236}">
                <a16:creationId xmlns:a16="http://schemas.microsoft.com/office/drawing/2014/main" id="{9A22275E-3C7C-6842-9F59-A395464FB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327" y="1039660"/>
            <a:ext cx="4802559" cy="495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357617"/>
      </p:ext>
    </p:extLst>
  </p:cSld>
  <p:clrMapOvr>
    <a:masterClrMapping/>
  </p:clrMapOvr>
  <p:transition>
    <p:cover dir="u"/>
  </p:transition>
</p:sld>
</file>

<file path=ppt/theme/theme1.xml><?xml version="1.0" encoding="utf-8"?>
<a:theme xmlns:a="http://schemas.openxmlformats.org/drawingml/2006/main" name="Office Theme">
  <a:themeElements>
    <a:clrScheme name="CalBal91 1">
      <a:dk1>
        <a:srgbClr val="000000"/>
      </a:dk1>
      <a:lt1>
        <a:srgbClr val="FFFFFF"/>
      </a:lt1>
      <a:dk2>
        <a:srgbClr val="F5B14C"/>
      </a:dk2>
      <a:lt2>
        <a:srgbClr val="E7E6E6"/>
      </a:lt2>
      <a:accent1>
        <a:srgbClr val="2CBDFE"/>
      </a:accent1>
      <a:accent2>
        <a:srgbClr val="47DBCD"/>
      </a:accent2>
      <a:accent3>
        <a:srgbClr val="F3A0F2"/>
      </a:accent3>
      <a:accent4>
        <a:srgbClr val="9D2EC5"/>
      </a:accent4>
      <a:accent5>
        <a:srgbClr val="661D98"/>
      </a:accent5>
      <a:accent6>
        <a:srgbClr val="888888"/>
      </a:accent6>
      <a:hlink>
        <a:srgbClr val="F5B14C"/>
      </a:hlink>
      <a:folHlink>
        <a:srgbClr val="6C41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200" dirty="0" smtClean="0">
            <a:solidFill>
              <a:schemeClr val="accent6"/>
            </a:solidFill>
            <a:latin typeface="Barlow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7DC9724-6F8D-1048-A8E1-77F5437EDD1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0E3B478-76CF-9D49-A098-470625E813B3}">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33324</TotalTime>
  <Words>1913</Words>
  <Application>Microsoft Macintosh PowerPoint</Application>
  <PresentationFormat>Widescreen</PresentationFormat>
  <Paragraphs>259</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Barlow</vt:lpstr>
      <vt:lpstr>Barlow ExtraLight</vt:lpstr>
      <vt:lpstr>Barlow Light</vt:lpstr>
      <vt:lpstr>Barlow SemiBold</vt:lpstr>
      <vt:lpstr>Calibri</vt:lpstr>
      <vt:lpstr>Franklin Gothic Book</vt:lpstr>
      <vt:lpstr>System Font Regular</vt:lpstr>
      <vt:lpstr>Wingdings</vt:lpstr>
      <vt:lpstr>Office Theme</vt:lpstr>
      <vt:lpstr>Section 5 Project</vt:lpstr>
      <vt:lpstr>Executive summary</vt:lpstr>
      <vt:lpstr>UK Politics – General Elections</vt:lpstr>
      <vt:lpstr>UK Politics –Parties</vt:lpstr>
      <vt:lpstr>The case for data science</vt:lpstr>
      <vt:lpstr>The data used in this analysis</vt:lpstr>
      <vt:lpstr>Clustering constituencies</vt:lpstr>
      <vt:lpstr>A use case for clustering – Sefton Central</vt:lpstr>
      <vt:lpstr>Categorising constituencies</vt:lpstr>
      <vt:lpstr>Explaining the model’s decisions</vt:lpstr>
      <vt:lpstr>Analysing important features</vt:lpstr>
      <vt:lpstr>Possible next steps</vt:lpstr>
      <vt:lpstr>Thank you for your time</vt:lpstr>
      <vt:lpstr>Hierarchical agglomerated clustering – in more detail</vt:lpstr>
      <vt:lpstr>Population and age distribution by region</vt:lpstr>
      <vt:lpstr>Population and population density by constituency</vt:lpstr>
      <vt:lpstr>Incorporated businesses by region</vt:lpstr>
      <vt:lpstr>Unemployment</vt:lpstr>
      <vt:lpstr>Wages</vt:lpstr>
      <vt:lpstr>House prices</vt:lpstr>
      <vt:lpstr>Housing tenure</vt:lpstr>
      <vt:lpstr>House ownership</vt:lpstr>
      <vt:lpstr>Industry</vt:lpstr>
      <vt:lpstr>Employment by industry</vt:lpstr>
      <vt:lpstr>Qualification levels</vt:lpstr>
      <vt:lpstr>Ethnicity</vt:lpstr>
      <vt:lpstr>Country of birth by region</vt:lpstr>
      <vt:lpstr>English seat type comparison (1/4)</vt:lpstr>
      <vt:lpstr>English seat type comparison (2/4)</vt:lpstr>
      <vt:lpstr>English seat type comparison (3/4)</vt:lpstr>
      <vt:lpstr>English seat type comparison (4/4)</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Ballard</dc:creator>
  <cp:lastModifiedBy>Callum Ballard</cp:lastModifiedBy>
  <cp:revision>310</cp:revision>
  <cp:lastPrinted>2019-10-28T11:17:32Z</cp:lastPrinted>
  <dcterms:created xsi:type="dcterms:W3CDTF">2019-05-29T16:03:49Z</dcterms:created>
  <dcterms:modified xsi:type="dcterms:W3CDTF">2020-01-08T17:50:11Z</dcterms:modified>
</cp:coreProperties>
</file>